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notesSlides/notesSlide37.xml" ContentType="application/vnd.openxmlformats-officedocument.presentationml.notesSlide+xml"/>
  <Override PartName="/ppt/tags/tag91.xml" ContentType="application/vnd.openxmlformats-officedocument.presentationml.tags+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notesSlides/notesSlide41.xml" ContentType="application/vnd.openxmlformats-officedocument.presentationml.notesSlide+xml"/>
  <Override PartName="/ppt/tags/tag95.xml" ContentType="application/vnd.openxmlformats-officedocument.presentationml.tags+xml"/>
  <Override PartName="/ppt/notesSlides/notesSlide42.xml" ContentType="application/vnd.openxmlformats-officedocument.presentationml.notesSlide+xml"/>
  <Override PartName="/ppt/tags/tag96.xml" ContentType="application/vnd.openxmlformats-officedocument.presentationml.tags+xml"/>
  <Override PartName="/ppt/notesSlides/notesSlide43.xml" ContentType="application/vnd.openxmlformats-officedocument.presentationml.notesSlide+xml"/>
  <Override PartName="/ppt/tags/tag97.xml" ContentType="application/vnd.openxmlformats-officedocument.presentationml.tags+xml"/>
  <Override PartName="/ppt/notesSlides/notesSlide44.xml" ContentType="application/vnd.openxmlformats-officedocument.presentationml.notesSlide+xml"/>
  <Override PartName="/ppt/tags/tag98.xml" ContentType="application/vnd.openxmlformats-officedocument.presentationml.tags+xml"/>
  <Override PartName="/ppt/notesSlides/notesSlide45.xml" ContentType="application/vnd.openxmlformats-officedocument.presentationml.notesSlide+xml"/>
  <Override PartName="/ppt/tags/tag99.xml" ContentType="application/vnd.openxmlformats-officedocument.presentationml.tags+xml"/>
  <Override PartName="/ppt/notesSlides/notesSlide46.xml" ContentType="application/vnd.openxmlformats-officedocument.presentationml.notesSlide+xml"/>
  <Override PartName="/ppt/tags/tag100.xml" ContentType="application/vnd.openxmlformats-officedocument.presentationml.tags+xml"/>
  <Override PartName="/ppt/notesSlides/notesSlide47.xml" ContentType="application/vnd.openxmlformats-officedocument.presentationml.notesSlide+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notesSlides/notesSlide51.xml" ContentType="application/vnd.openxmlformats-officedocument.presentationml.notesSlide+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notesSlides/notesSlide53.xml" ContentType="application/vnd.openxmlformats-officedocument.presentationml.notesSlide+xml"/>
  <Override PartName="/ppt/tags/tag107.xml" ContentType="application/vnd.openxmlformats-officedocument.presentationml.tags+xml"/>
  <Override PartName="/ppt/notesSlides/notesSlide54.xml" ContentType="application/vnd.openxmlformats-officedocument.presentationml.notesSlide+xml"/>
  <Override PartName="/ppt/tags/tag108.xml" ContentType="application/vnd.openxmlformats-officedocument.presentationml.tags+xml"/>
  <Override PartName="/ppt/notesSlides/notesSlide55.xml" ContentType="application/vnd.openxmlformats-officedocument.presentationml.notesSlide+xml"/>
  <Override PartName="/ppt/tags/tag109.xml" ContentType="application/vnd.openxmlformats-officedocument.presentationml.tags+xml"/>
  <Override PartName="/ppt/notesSlides/notesSlide56.xml" ContentType="application/vnd.openxmlformats-officedocument.presentationml.notesSlide+xml"/>
  <Override PartName="/ppt/tags/tag110.xml" ContentType="application/vnd.openxmlformats-officedocument.presentationml.tags+xml"/>
  <Override PartName="/ppt/notesSlides/notesSlide57.xml" ContentType="application/vnd.openxmlformats-officedocument.presentationml.notesSlide+xml"/>
  <Override PartName="/ppt/tags/tag111.xml" ContentType="application/vnd.openxmlformats-officedocument.presentationml.tags+xml"/>
  <Override PartName="/ppt/notesSlides/notesSlide58.xml" ContentType="application/vnd.openxmlformats-officedocument.presentationml.notesSlide+xml"/>
  <Override PartName="/ppt/tags/tag112.xml" ContentType="application/vnd.openxmlformats-officedocument.presentationml.tags+xml"/>
  <Override PartName="/ppt/notesSlides/notesSlide59.xml" ContentType="application/vnd.openxmlformats-officedocument.presentationml.notesSlide+xml"/>
  <Override PartName="/ppt/tags/tag113.xml" ContentType="application/vnd.openxmlformats-officedocument.presentationml.tags+xml"/>
  <Override PartName="/ppt/notesSlides/notesSlide60.xml" ContentType="application/vnd.openxmlformats-officedocument.presentationml.notesSlide+xml"/>
  <Override PartName="/ppt/tags/tag114.xml" ContentType="application/vnd.openxmlformats-officedocument.presentationml.tags+xml"/>
  <Override PartName="/ppt/notesSlides/notesSlide61.xml" ContentType="application/vnd.openxmlformats-officedocument.presentationml.notesSlide+xml"/>
  <Override PartName="/ppt/tags/tag115.xml" ContentType="application/vnd.openxmlformats-officedocument.presentationml.tags+xml"/>
  <Override PartName="/ppt/notesSlides/notesSlide62.xml" ContentType="application/vnd.openxmlformats-officedocument.presentationml.notesSlide+xml"/>
  <Override PartName="/ppt/tags/tag116.xml" ContentType="application/vnd.openxmlformats-officedocument.presentationml.tags+xml"/>
  <Override PartName="/ppt/notesSlides/notesSlide63.xml" ContentType="application/vnd.openxmlformats-officedocument.presentationml.notesSlide+xml"/>
  <Override PartName="/ppt/tags/tag117.xml" ContentType="application/vnd.openxmlformats-officedocument.presentationml.tags+xml"/>
  <Override PartName="/ppt/notesSlides/notesSlide64.xml" ContentType="application/vnd.openxmlformats-officedocument.presentationml.notesSlide+xml"/>
  <Override PartName="/ppt/tags/tag118.xml" ContentType="application/vnd.openxmlformats-officedocument.presentationml.tags+xml"/>
  <Override PartName="/ppt/notesSlides/notesSlide65.xml" ContentType="application/vnd.openxmlformats-officedocument.presentationml.notesSlide+xml"/>
  <Override PartName="/ppt/tags/tag119.xml" ContentType="application/vnd.openxmlformats-officedocument.presentationml.tags+xml"/>
  <Override PartName="/ppt/notesSlides/notesSlide66.xml" ContentType="application/vnd.openxmlformats-officedocument.presentationml.notesSlide+xml"/>
  <Override PartName="/ppt/tags/tag120.xml" ContentType="application/vnd.openxmlformats-officedocument.presentationml.tags+xml"/>
  <Override PartName="/ppt/notesSlides/notesSlide67.xml" ContentType="application/vnd.openxmlformats-officedocument.presentationml.notesSlide+xml"/>
  <Override PartName="/ppt/tags/tag121.xml" ContentType="application/vnd.openxmlformats-officedocument.presentationml.tags+xml"/>
  <Override PartName="/ppt/notesSlides/notesSlide68.xml" ContentType="application/vnd.openxmlformats-officedocument.presentationml.notesSlide+xml"/>
  <Override PartName="/ppt/tags/tag122.xml" ContentType="application/vnd.openxmlformats-officedocument.presentationml.tags+xml"/>
  <Override PartName="/ppt/notesSlides/notesSlide69.xml" ContentType="application/vnd.openxmlformats-officedocument.presentationml.notesSlide+xml"/>
  <Override PartName="/ppt/tags/tag123.xml" ContentType="application/vnd.openxmlformats-officedocument.presentationml.tags+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75"/>
  </p:notesMasterIdLst>
  <p:handoutMasterIdLst>
    <p:handoutMasterId r:id="rId76"/>
  </p:handoutMasterIdLst>
  <p:sldIdLst>
    <p:sldId id="430" r:id="rId5"/>
    <p:sldId id="443" r:id="rId6"/>
    <p:sldId id="400" r:id="rId7"/>
    <p:sldId id="389" r:id="rId8"/>
    <p:sldId id="845" r:id="rId9"/>
    <p:sldId id="847" r:id="rId10"/>
    <p:sldId id="852" r:id="rId11"/>
    <p:sldId id="849" r:id="rId12"/>
    <p:sldId id="846" r:id="rId13"/>
    <p:sldId id="850" r:id="rId14"/>
    <p:sldId id="855" r:id="rId15"/>
    <p:sldId id="549" r:id="rId16"/>
    <p:sldId id="565" r:id="rId17"/>
    <p:sldId id="858" r:id="rId18"/>
    <p:sldId id="862" r:id="rId19"/>
    <p:sldId id="566" r:id="rId20"/>
    <p:sldId id="856" r:id="rId21"/>
    <p:sldId id="872" r:id="rId22"/>
    <p:sldId id="864" r:id="rId23"/>
    <p:sldId id="861" r:id="rId24"/>
    <p:sldId id="866" r:id="rId25"/>
    <p:sldId id="937" r:id="rId26"/>
    <p:sldId id="869" r:id="rId27"/>
    <p:sldId id="870" r:id="rId28"/>
    <p:sldId id="868" r:id="rId29"/>
    <p:sldId id="876" r:id="rId30"/>
    <p:sldId id="938" r:id="rId31"/>
    <p:sldId id="851" r:id="rId32"/>
    <p:sldId id="874" r:id="rId33"/>
    <p:sldId id="508" r:id="rId34"/>
    <p:sldId id="841" r:id="rId35"/>
    <p:sldId id="516" r:id="rId36"/>
    <p:sldId id="437" r:id="rId37"/>
    <p:sldId id="936" r:id="rId38"/>
    <p:sldId id="939" r:id="rId39"/>
    <p:sldId id="878" r:id="rId40"/>
    <p:sldId id="940" r:id="rId41"/>
    <p:sldId id="941" r:id="rId42"/>
    <p:sldId id="387" r:id="rId43"/>
    <p:sldId id="884" r:id="rId44"/>
    <p:sldId id="842" r:id="rId45"/>
    <p:sldId id="520" r:id="rId46"/>
    <p:sldId id="426" r:id="rId47"/>
    <p:sldId id="427" r:id="rId48"/>
    <p:sldId id="934" r:id="rId49"/>
    <p:sldId id="618" r:id="rId50"/>
    <p:sldId id="621" r:id="rId51"/>
    <p:sldId id="933" r:id="rId52"/>
    <p:sldId id="357" r:id="rId53"/>
    <p:sldId id="888" r:id="rId54"/>
    <p:sldId id="889" r:id="rId55"/>
    <p:sldId id="362" r:id="rId56"/>
    <p:sldId id="935" r:id="rId57"/>
    <p:sldId id="363" r:id="rId58"/>
    <p:sldId id="617" r:id="rId59"/>
    <p:sldId id="567" r:id="rId60"/>
    <p:sldId id="366" r:id="rId61"/>
    <p:sldId id="358" r:id="rId62"/>
    <p:sldId id="356" r:id="rId63"/>
    <p:sldId id="360" r:id="rId64"/>
    <p:sldId id="885" r:id="rId65"/>
    <p:sldId id="886" r:id="rId66"/>
    <p:sldId id="843" r:id="rId67"/>
    <p:sldId id="883" r:id="rId68"/>
    <p:sldId id="345" r:id="rId69"/>
    <p:sldId id="623" r:id="rId70"/>
    <p:sldId id="313" r:id="rId71"/>
    <p:sldId id="314" r:id="rId72"/>
    <p:sldId id="622" r:id="rId73"/>
    <p:sldId id="942" r:id="rId74"/>
  </p:sldIdLst>
  <p:sldSz cx="12192000" cy="6858000"/>
  <p:notesSz cx="7772400" cy="10058400"/>
  <p:custDataLst>
    <p:tags r:id="rId77"/>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ED36EF7-A085-4228-8560-E07EF88BBAD0}">
          <p14:sldIdLst>
            <p14:sldId id="430"/>
            <p14:sldId id="443"/>
            <p14:sldId id="400"/>
          </p14:sldIdLst>
        </p14:section>
        <p14:section name="Section 1: Networking basics" id="{EC2B8649-4DB3-434A-9315-3D30F9C328FB}">
          <p14:sldIdLst>
            <p14:sldId id="389"/>
            <p14:sldId id="845"/>
            <p14:sldId id="847"/>
            <p14:sldId id="852"/>
            <p14:sldId id="849"/>
            <p14:sldId id="846"/>
          </p14:sldIdLst>
        </p14:section>
        <p14:section name="Section 2: Amazon VPC" id="{47A7B0B6-0E80-414B-B025-41EEC97DBE24}">
          <p14:sldIdLst>
            <p14:sldId id="850"/>
            <p14:sldId id="855"/>
            <p14:sldId id="549"/>
            <p14:sldId id="565"/>
            <p14:sldId id="858"/>
            <p14:sldId id="862"/>
            <p14:sldId id="566"/>
            <p14:sldId id="856"/>
            <p14:sldId id="872"/>
          </p14:sldIdLst>
        </p14:section>
        <p14:section name="Section 3: VPC networking" id="{537CCF0D-F924-40C6-8331-5BF6C88880FD}">
          <p14:sldIdLst>
            <p14:sldId id="864"/>
            <p14:sldId id="861"/>
            <p14:sldId id="866"/>
            <p14:sldId id="937"/>
            <p14:sldId id="869"/>
            <p14:sldId id="870"/>
            <p14:sldId id="868"/>
            <p14:sldId id="876"/>
            <p14:sldId id="938"/>
            <p14:sldId id="851"/>
            <p14:sldId id="874"/>
            <p14:sldId id="508"/>
            <p14:sldId id="841"/>
          </p14:sldIdLst>
        </p14:section>
        <p14:section name="Section 4: VPC security" id="{DA7D94CF-9D90-441C-8BD4-BD73E537CEA1}">
          <p14:sldIdLst>
            <p14:sldId id="516"/>
            <p14:sldId id="437"/>
            <p14:sldId id="936"/>
            <p14:sldId id="939"/>
            <p14:sldId id="878"/>
            <p14:sldId id="940"/>
            <p14:sldId id="941"/>
            <p14:sldId id="387"/>
            <p14:sldId id="884"/>
            <p14:sldId id="842"/>
          </p14:sldIdLst>
        </p14:section>
        <p14:section name="Lab" id="{746FA424-01B3-4948-AE1C-C5829EBD38B3}">
          <p14:sldIdLst>
            <p14:sldId id="520"/>
            <p14:sldId id="426"/>
            <p14:sldId id="427"/>
            <p14:sldId id="934"/>
            <p14:sldId id="618"/>
            <p14:sldId id="621"/>
          </p14:sldIdLst>
        </p14:section>
        <p14:section name="Section 5: Amazon Route 53" id="{ED266FA6-DD09-42AC-85D3-47ABD6A84DE7}">
          <p14:sldIdLst>
            <p14:sldId id="933"/>
            <p14:sldId id="357"/>
            <p14:sldId id="888"/>
            <p14:sldId id="889"/>
            <p14:sldId id="362"/>
            <p14:sldId id="935"/>
            <p14:sldId id="363"/>
            <p14:sldId id="617"/>
          </p14:sldIdLst>
        </p14:section>
        <p14:section name="Section 6: Amazon CloudFront" id="{17738854-7C8C-4C83-B26E-9144F9B58A4A}">
          <p14:sldIdLst>
            <p14:sldId id="567"/>
            <p14:sldId id="366"/>
            <p14:sldId id="358"/>
            <p14:sldId id="356"/>
            <p14:sldId id="360"/>
            <p14:sldId id="885"/>
            <p14:sldId id="886"/>
            <p14:sldId id="843"/>
          </p14:sldIdLst>
        </p14:section>
        <p14:section name="Module wrap-up" id="{70614E77-D85E-4B8E-BB03-196D63A06E53}">
          <p14:sldIdLst>
            <p14:sldId id="883"/>
            <p14:sldId id="345"/>
            <p14:sldId id="623"/>
            <p14:sldId id="313"/>
            <p14:sldId id="314"/>
            <p14:sldId id="622"/>
            <p14:sldId id="9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34060-8297-4BFD-AEF7-A0586C8B1A51}" v="4" dt="2022-05-19T15:25:46.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51"/>
    <p:restoredTop sz="75806"/>
  </p:normalViewPr>
  <p:slideViewPr>
    <p:cSldViewPr snapToGrid="0" snapToObjects="1">
      <p:cViewPr varScale="1">
        <p:scale>
          <a:sx n="51" d="100"/>
          <a:sy n="51" d="100"/>
        </p:scale>
        <p:origin x="824" y="44"/>
      </p:cViewPr>
      <p:guideLst/>
    </p:cSldViewPr>
  </p:slideViewPr>
  <p:notesTextViewPr>
    <p:cViewPr>
      <p:scale>
        <a:sx n="1" d="1"/>
        <a:sy n="1" d="1"/>
      </p:scale>
      <p:origin x="0" y="0"/>
    </p:cViewPr>
  </p:notesTextViewPr>
  <p:notesViewPr>
    <p:cSldViewPr snapToGrid="0" snapToObjects="1">
      <p:cViewPr varScale="1">
        <p:scale>
          <a:sx n="73" d="100"/>
          <a:sy n="73" d="100"/>
        </p:scale>
        <p:origin x="191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23FEB481-3FFF-9402-32FB-35A413DA23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7BA6DAAE-3979-1755-E07E-885267A35FC3}"/>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FF34722E-7AAC-0631-D04B-6DEAFF55D470}"/>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AD6D3D68-1D54-F0E0-E5AC-A26C38222E5E}"/>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DC516B0-4CF7-C940-9EED-BED6F7940F60}" type="slidenum">
              <a:rPr lang="en-US" smtClean="0"/>
              <a:t>‹#›</a:t>
            </a:fld>
            <a:endParaRPr lang="en-US"/>
          </a:p>
        </p:txBody>
      </p:sp>
      <p:sp>
        <p:nvSpPr>
          <p:cNvPr id="13" name="Date Placeholder 12">
            <a:extLst>
              <a:ext uri="{FF2B5EF4-FFF2-40B4-BE49-F238E27FC236}">
                <a16:creationId xmlns:a16="http://schemas.microsoft.com/office/drawing/2014/main" id="{4FEC4572-761A-C8A3-4ED0-1BE20F19DB1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3EA9ABCF-372F-794C-9652-4349E9EEADE8}" type="datetimeFigureOut">
              <a:rPr lang="en-US" smtClean="0"/>
              <a:t>12/5/2022</a:t>
            </a:fld>
            <a:endParaRPr lang="en-US"/>
          </a:p>
        </p:txBody>
      </p:sp>
      <p:sp>
        <p:nvSpPr>
          <p:cNvPr id="14" name="Notes Placeholder 13">
            <a:extLst>
              <a:ext uri="{FF2B5EF4-FFF2-40B4-BE49-F238E27FC236}">
                <a16:creationId xmlns:a16="http://schemas.microsoft.com/office/drawing/2014/main" id="{5EDC9EDE-C7A6-08E3-E7AD-09D1AA24953C}"/>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vpc/latest/userguide/what-is-amazon-vpc.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vpc/latest/userguide/vpc-eip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WSEC2/latest/UserGuide/using-eni.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vpc/latest/userguide/VPC_Route_Tabl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vpc/latest/userguide/vpc-peering.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vpc/latest/userguide/vpn-connection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vpc/latest/privatelink/create-interface-endpoint.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aws.amazon.com/vpc/latest/privatelink/concepts.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5_VPC_Wizard+v2.0.mp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vpc/latest/userguide/vpc-network-acl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aws.amazon.com/whitepapers/latest/aws-vpc-connectivity-options/introduction.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to Module 5: Networking and Content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This module covers three fundamental Amazon Web Services (AWS) for networking and content delivery: </a:t>
            </a:r>
            <a:r>
              <a:rPr lang="en-US" baseline="0" dirty="0"/>
              <a:t>Amazon Virtual Private Cloud (Amazon VPC), Amazon Route 53, and Amazon CloudFront.</a:t>
            </a:r>
            <a:endParaRPr lang="en-US" dirty="0"/>
          </a:p>
        </p:txBody>
      </p:sp>
    </p:spTree>
    <p:extLst>
      <p:ext uri="{BB962C8B-B14F-4D97-AF65-F5344CB8AC3E}">
        <p14:creationId xmlns:p14="http://schemas.microsoft.com/office/powerpoint/2010/main" val="372022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2: Amazon VPC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Many of the concepts of an on-premises network apply to a cloud-based network, but much of the complexity of setting up a network has been abstracted without sacrificing control, security, and usability. </a:t>
            </a:r>
            <a:r>
              <a:rPr lang="en-US" dirty="0"/>
              <a:t>In this section, you learn about Amazon VPC and the fundamental components of a VPC.</a:t>
            </a:r>
          </a:p>
        </p:txBody>
      </p:sp>
    </p:spTree>
    <p:extLst>
      <p:ext uri="{BB962C8B-B14F-4D97-AF65-F5344CB8AC3E}">
        <p14:creationId xmlns:p14="http://schemas.microsoft.com/office/powerpoint/2010/main" val="292780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Amazon Virtual Private Cloud (Amazon VPC) is a service that lets you provision a logically isolated section of the AWS Cloud (called a virtual private cloud, or VPC) where you can launch your AWS resources.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VPC gives you control over your virtual networking resources, including the selection of your own IP address range, the creation of subnets, and the configuration of route tables and network gateways. You can use both IPv4 and IPv6 in your VPC for secure access to resources and applications.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also customize the network configuration for your VPC. For example, you can create a public subnet for your web servers that can access the public internet. You can place your backend systems (such as databases or application servers) in a private subnet with no public internet access.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Finally, you can use multiple layers of security, including security groups and network access control lists (network</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ACLs), to help control access to Amazon Elastic Compute Cloud (Amazon EC2) instances in each subnet.</a:t>
            </a:r>
          </a:p>
        </p:txBody>
      </p:sp>
    </p:spTree>
    <p:extLst>
      <p:ext uri="{BB962C8B-B14F-4D97-AF65-F5344CB8AC3E}">
        <p14:creationId xmlns:p14="http://schemas.microsoft.com/office/powerpoint/2010/main" val="40345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Amazon VPC enables you to provision virtual private clouds (VPCs). A </a:t>
            </a:r>
            <a:r>
              <a:rPr lang="en-US" i="1" kern="1200" dirty="0">
                <a:solidFill>
                  <a:schemeClr val="tx1"/>
                </a:solidFill>
                <a:effectLst/>
                <a:latin typeface="+mn-lt"/>
                <a:ea typeface="+mn-ea"/>
                <a:cs typeface="+mn-cs"/>
              </a:rPr>
              <a:t>VPC</a:t>
            </a:r>
            <a:r>
              <a:rPr lang="en-US" kern="1200" dirty="0">
                <a:solidFill>
                  <a:schemeClr val="tx1"/>
                </a:solidFill>
                <a:effectLst/>
                <a:latin typeface="+mn-lt"/>
                <a:ea typeface="+mn-ea"/>
                <a:cs typeface="+mn-cs"/>
              </a:rPr>
              <a:t> is a virtual network that is logically isolated from other virtual networks in the AWS Cloud. A VPC is dedicated to your account. VPCs belong to a single AWS Region and can span multiple Availability Zones.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After you create a VPC, you can divide it into one or more subnets. A </a:t>
            </a:r>
            <a:r>
              <a:rPr lang="en-US" i="1" kern="1200" dirty="0">
                <a:solidFill>
                  <a:schemeClr val="tx1"/>
                </a:solidFill>
                <a:effectLst/>
                <a:latin typeface="+mn-lt"/>
                <a:ea typeface="+mn-ea"/>
                <a:cs typeface="+mn-cs"/>
              </a:rPr>
              <a:t>subnet</a:t>
            </a:r>
            <a:r>
              <a:rPr lang="en-US" kern="1200" dirty="0">
                <a:solidFill>
                  <a:schemeClr val="tx1"/>
                </a:solidFill>
                <a:effectLst/>
                <a:latin typeface="+mn-lt"/>
                <a:ea typeface="+mn-ea"/>
                <a:cs typeface="+mn-cs"/>
              </a:rPr>
              <a:t> is a range of IP addresses in a VPC. Subnets belong to a single Availability Zone. You can create subnets in different Availability Zones for high availability. Subnets are generally classified as public or private. </a:t>
            </a:r>
            <a:r>
              <a:rPr lang="en-US" i="1" kern="1200" dirty="0">
                <a:solidFill>
                  <a:schemeClr val="tx1"/>
                </a:solidFill>
                <a:effectLst/>
                <a:latin typeface="+mn-lt"/>
                <a:ea typeface="+mn-ea"/>
                <a:cs typeface="+mn-cs"/>
              </a:rPr>
              <a:t>Public subnets </a:t>
            </a:r>
            <a:r>
              <a:rPr lang="en-US" kern="1200" dirty="0">
                <a:solidFill>
                  <a:schemeClr val="tx1"/>
                </a:solidFill>
                <a:effectLst/>
                <a:latin typeface="+mn-lt"/>
                <a:ea typeface="+mn-ea"/>
                <a:cs typeface="+mn-cs"/>
              </a:rPr>
              <a:t>have direct access to the internet, but </a:t>
            </a:r>
            <a:r>
              <a:rPr lang="en-US" i="1" kern="1200" dirty="0">
                <a:solidFill>
                  <a:schemeClr val="tx1"/>
                </a:solidFill>
                <a:effectLst/>
                <a:latin typeface="+mn-lt"/>
                <a:ea typeface="+mn-ea"/>
                <a:cs typeface="+mn-cs"/>
              </a:rPr>
              <a:t>private subnets</a:t>
            </a:r>
            <a:r>
              <a:rPr lang="en-US" kern="1200" dirty="0">
                <a:solidFill>
                  <a:schemeClr val="tx1"/>
                </a:solidFill>
                <a:effectLst/>
                <a:latin typeface="+mn-lt"/>
                <a:ea typeface="+mn-ea"/>
                <a:cs typeface="+mn-cs"/>
              </a:rPr>
              <a:t> do not.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927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IP addresses enable resources in your VPC to communicate with each other and with resources over the internet. </a:t>
            </a:r>
            <a:r>
              <a:rPr lang="en-US" kern="1200" dirty="0">
                <a:solidFill>
                  <a:schemeClr val="tx1"/>
                </a:solidFill>
                <a:effectLst/>
                <a:ea typeface="+mn-ea"/>
                <a:cs typeface="+mn-cs"/>
              </a:rPr>
              <a:t>When you create a VPC, you assign an IPv4 </a:t>
            </a:r>
            <a:r>
              <a:rPr lang="en-US" b="0" kern="1200" dirty="0">
                <a:solidFill>
                  <a:schemeClr val="tx1"/>
                </a:solidFill>
                <a:effectLst/>
                <a:ea typeface="+mn-ea"/>
                <a:cs typeface="+mn-cs"/>
              </a:rPr>
              <a:t>CIDR block (a range of </a:t>
            </a:r>
            <a:r>
              <a:rPr lang="en-US" b="0" i="1" kern="1200" dirty="0">
                <a:solidFill>
                  <a:schemeClr val="tx1"/>
                </a:solidFill>
                <a:effectLst/>
                <a:ea typeface="+mn-ea"/>
                <a:cs typeface="+mn-cs"/>
              </a:rPr>
              <a:t>private</a:t>
            </a:r>
            <a:r>
              <a:rPr lang="en-US" b="0" kern="1200" dirty="0">
                <a:solidFill>
                  <a:schemeClr val="tx1"/>
                </a:solidFill>
                <a:effectLst/>
                <a:ea typeface="+mn-ea"/>
                <a:cs typeface="+mn-cs"/>
              </a:rPr>
              <a:t> IPv4 addresses) to it</a:t>
            </a:r>
            <a:r>
              <a:rPr lang="en-US" kern="1200" dirty="0">
                <a:solidFill>
                  <a:schemeClr val="tx1"/>
                </a:solidFill>
                <a:effectLst/>
                <a:ea typeface="+mn-ea"/>
                <a:cs typeface="+mn-cs"/>
              </a:rPr>
              <a:t>. After you create a VPC, you cannot change the address range, so it is important that you choose it carefully. The IPv4 CIDR block might be as large as /16 (which is 2</a:t>
            </a:r>
            <a:r>
              <a:rPr lang="en-US" kern="1200" baseline="30000" dirty="0">
                <a:solidFill>
                  <a:schemeClr val="tx1"/>
                </a:solidFill>
                <a:effectLst/>
                <a:ea typeface="+mn-ea"/>
                <a:cs typeface="+mn-cs"/>
              </a:rPr>
              <a:t>16</a:t>
            </a:r>
            <a:r>
              <a:rPr lang="en-US" kern="1200" dirty="0">
                <a:solidFill>
                  <a:schemeClr val="tx1"/>
                </a:solidFill>
                <a:effectLst/>
                <a:ea typeface="+mn-ea"/>
                <a:cs typeface="+mn-cs"/>
              </a:rPr>
              <a:t>, or 65,536 addresses) or as small as /28 (which is 2</a:t>
            </a:r>
            <a:r>
              <a:rPr lang="en-US" kern="1200" baseline="30000" dirty="0">
                <a:solidFill>
                  <a:schemeClr val="tx1"/>
                </a:solidFill>
                <a:effectLst/>
                <a:ea typeface="+mn-ea"/>
                <a:cs typeface="+mn-cs"/>
              </a:rPr>
              <a:t>4</a:t>
            </a:r>
            <a:r>
              <a:rPr lang="en-US" kern="1200" dirty="0">
                <a:solidFill>
                  <a:schemeClr val="tx1"/>
                </a:solidFill>
                <a:effectLst/>
                <a:ea typeface="+mn-ea"/>
                <a:cs typeface="+mn-cs"/>
              </a:rPr>
              <a:t>, or 16 addresses). </a:t>
            </a:r>
          </a:p>
          <a:p>
            <a:endParaRPr lang="en-US" kern="1200" dirty="0">
              <a:solidFill>
                <a:schemeClr val="tx1"/>
              </a:solidFill>
              <a:effectLst/>
              <a:ea typeface="+mn-ea"/>
              <a:cs typeface="+mn-cs"/>
            </a:endParaRPr>
          </a:p>
          <a:p>
            <a:r>
              <a:rPr lang="en-US" dirty="0"/>
              <a:t>You can optionally associate an IPv6 CIDR block with your VPC and subnets, and assign IPv6 addresses from that block to the resources in your VPC. IPv6 CIDR blocks have a different block size limit. </a:t>
            </a:r>
          </a:p>
          <a:p>
            <a:endParaRPr lang="en-US" kern="1200" dirty="0">
              <a:solidFill>
                <a:schemeClr val="tx1"/>
              </a:solidFill>
              <a:effectLst/>
              <a:ea typeface="+mn-ea"/>
              <a:cs typeface="+mn-cs"/>
            </a:endParaRPr>
          </a:p>
          <a:p>
            <a:r>
              <a:rPr lang="en-US" dirty="0"/>
              <a:t>The CIDR block of a subnet can be the same as the CIDR block for a VPC. In this case,</a:t>
            </a:r>
            <a:r>
              <a:rPr lang="en-US" baseline="0" dirty="0"/>
              <a:t> </a:t>
            </a:r>
            <a:r>
              <a:rPr lang="en-US" dirty="0"/>
              <a:t>the VPC and the subnet are the same size (a single subnet in the VPC). Also, the CIDR block of a subnet can be a subset of the CIDR block for the VPC. This structure enables the definition of multiple subnets. If you create more than one subnet in a VPC, the CIDR blocks of the subnets cannot overlap. You cannot have duplicate IP addresses in the same VPC. </a:t>
            </a:r>
          </a:p>
          <a:p>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To learn more about IP addressing in a VPC, see the </a:t>
            </a:r>
            <a:r>
              <a:rPr lang="en-US" dirty="0">
                <a:ea typeface="Amazon Ember Light" panose="020B0403020204020204" pitchFamily="34" charset="0"/>
                <a:cs typeface="Amazon Ember Light" panose="020B0403020204020204" pitchFamily="34" charset="0"/>
              </a:rPr>
              <a:t>AWS Documentation </a:t>
            </a:r>
            <a:r>
              <a:rPr lang="en-US" dirty="0"/>
              <a:t>at </a:t>
            </a:r>
            <a:r>
              <a:rPr lang="en-US" dirty="0">
                <a:hlinkClick r:id="rId3"/>
              </a:rPr>
              <a:t>https://docs.aws.amazon.com/vpc/latest/userguide/what-is-amazon-vpc.html</a:t>
            </a:r>
            <a:r>
              <a:rPr lang="en-US" dirty="0"/>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subnet, it requires its own CIDR block. For each CIDR block that you specify, AWS reserves five IP addresses within that block, and these</a:t>
            </a:r>
            <a:r>
              <a:rPr lang="en-US" baseline="0" dirty="0"/>
              <a:t> addresses are </a:t>
            </a:r>
            <a:r>
              <a:rPr lang="en-US" dirty="0"/>
              <a:t>not available for use. AWS reserves these IP addresses for:</a:t>
            </a:r>
          </a:p>
          <a:p>
            <a:pPr marL="171450" indent="-171450">
              <a:buFont typeface="Arial" panose="020B0604020202020204" pitchFamily="34" charset="0"/>
              <a:buChar char="•"/>
            </a:pPr>
            <a:r>
              <a:rPr lang="en-US" dirty="0"/>
              <a:t>Network address</a:t>
            </a:r>
          </a:p>
          <a:p>
            <a:pPr marL="171450" indent="-171450">
              <a:buFont typeface="Arial" panose="020B0604020202020204" pitchFamily="34" charset="0"/>
              <a:buChar char="•"/>
            </a:pPr>
            <a:r>
              <a:rPr lang="en-US" dirty="0"/>
              <a:t>VPC local router (internal communications)</a:t>
            </a:r>
          </a:p>
          <a:p>
            <a:pPr marL="171450" indent="-171450">
              <a:buFont typeface="Arial" panose="020B0604020202020204" pitchFamily="34" charset="0"/>
              <a:buChar char="•"/>
            </a:pPr>
            <a:r>
              <a:rPr lang="en-US" dirty="0"/>
              <a:t>Domain Name System (DNS) resolution</a:t>
            </a:r>
          </a:p>
          <a:p>
            <a:pPr marL="171450" indent="-171450">
              <a:buFont typeface="Arial" panose="020B0604020202020204" pitchFamily="34" charset="0"/>
              <a:buChar char="•"/>
            </a:pPr>
            <a:r>
              <a:rPr lang="en-US" dirty="0"/>
              <a:t>Future use</a:t>
            </a:r>
          </a:p>
          <a:p>
            <a:pPr marL="171450" indent="-171450">
              <a:buFont typeface="Arial" panose="020B0604020202020204" pitchFamily="34" charset="0"/>
              <a:buChar char="•"/>
            </a:pPr>
            <a:r>
              <a:rPr lang="en-US" dirty="0"/>
              <a:t>Network broadcast address</a:t>
            </a:r>
          </a:p>
          <a:p>
            <a:endParaRPr lang="en-US" dirty="0"/>
          </a:p>
          <a:p>
            <a:r>
              <a:rPr lang="en-US" dirty="0"/>
              <a:t>For example, suppose that you create a subnet with an IPv4 CIDR block of 10.0.0.0/24 (which has 256 total IP addresses). The subnet has 256 IP addresses, but only 251 are available because five are reserved.</a:t>
            </a:r>
          </a:p>
        </p:txBody>
      </p:sp>
    </p:spTree>
    <p:extLst>
      <p:ext uri="{BB962C8B-B14F-4D97-AF65-F5344CB8AC3E}">
        <p14:creationId xmlns:p14="http://schemas.microsoft.com/office/powerpoint/2010/main" val="293407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VPC, every instance in that VPC gets a private IP address automatically. You can also request a public IP address to be assigned when you create the instance by modifying the subnet’s auto-assign public IP address properties.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t>
            </a:r>
            <a:r>
              <a:rPr lang="en-US" i="1" dirty="0"/>
              <a:t>Elastic IP address </a:t>
            </a:r>
            <a:r>
              <a:rPr lang="en-US" dirty="0"/>
              <a:t>is a static and public IPv4 address that is designed for dynamic cloud computing. You can associate an Elastic IP address with any instance or network interface for any VPC in your account. With an Elastic IP address, you can mask the failure of an instance by rapidly remapping the address to another instance in your VPC. </a:t>
            </a:r>
            <a:r>
              <a:rPr lang="en-US" kern="1200" dirty="0">
                <a:solidFill>
                  <a:schemeClr val="tx1"/>
                </a:solidFill>
                <a:effectLst/>
                <a:ea typeface="+mn-ea"/>
                <a:cs typeface="+mn-cs"/>
              </a:rPr>
              <a:t>Associating the Elastic IP address with the network interface has an advantage over associating it directly with the instance. You can move all of the attributes of the network interface from one instance to another in a single step.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costs might apply when you use Elastic IP addresses, so it is important to release them when you no longer need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To learn more about Elastic IP addresses, see </a:t>
            </a:r>
            <a:r>
              <a:rPr lang="en-US" dirty="0">
                <a:ea typeface="Amazon Ember Light" panose="020B0403020204020204" pitchFamily="34" charset="0"/>
                <a:cs typeface="Amazon Ember Light" panose="020B0403020204020204" pitchFamily="34" charset="0"/>
              </a:rPr>
              <a:t>Elastic IP Addresses in </a:t>
            </a:r>
            <a:r>
              <a:rPr lang="en-US" b="0" i="0" kern="1200" dirty="0">
                <a:solidFill>
                  <a:schemeClr val="tx1"/>
                </a:solidFill>
                <a:effectLst/>
                <a:ea typeface="Amazon Ember Light" panose="020B0403020204020204" pitchFamily="34" charset="0"/>
                <a:cs typeface="Amazon Ember Light" panose="020B0403020204020204" pitchFamily="34" charset="0"/>
              </a:rPr>
              <a:t>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https://docs.aws.amazon.com/vpc/latest/userguide/vpc-eips.html</a:t>
            </a:r>
            <a:r>
              <a:rPr lang="en-US" dirty="0">
                <a:ea typeface="Amazon Ember Light" panose="020B0403020204020204" pitchFamily="34" charset="0"/>
                <a:cs typeface="Amazon Ember Light" panose="020B0403020204020204" pitchFamily="34" charset="0"/>
              </a:rPr>
              <a:t>.</a:t>
            </a:r>
            <a:endParaRPr lang="en-US" b="0" i="0" kern="1200" dirty="0">
              <a:solidFill>
                <a:schemeClr val="tx1"/>
              </a:solidFill>
              <a:effectLs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83995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kern="1200" dirty="0">
                <a:solidFill>
                  <a:schemeClr val="tx1"/>
                </a:solidFill>
                <a:effectLst/>
                <a:ea typeface="+mn-ea"/>
                <a:cs typeface="+mn-cs"/>
              </a:rPr>
              <a:t>An </a:t>
            </a:r>
            <a:r>
              <a:rPr lang="en-US" b="0" i="1" kern="1200" dirty="0">
                <a:solidFill>
                  <a:schemeClr val="tx1"/>
                </a:solidFill>
                <a:effectLst/>
                <a:ea typeface="+mn-ea"/>
                <a:cs typeface="+mn-cs"/>
              </a:rPr>
              <a:t>elastic network interface </a:t>
            </a:r>
            <a:r>
              <a:rPr lang="en-US" kern="1200" dirty="0">
                <a:solidFill>
                  <a:schemeClr val="tx1"/>
                </a:solidFill>
                <a:effectLst/>
                <a:ea typeface="+mn-ea"/>
                <a:cs typeface="+mn-cs"/>
              </a:rPr>
              <a:t>is a virtual network interface that you can attach or detach from an instance in a VPC. </a:t>
            </a:r>
            <a:r>
              <a:rPr lang="en-US" dirty="0"/>
              <a:t>A network interface's attributes follow it when it is reattached to another instance. When you move a network interface from one instance to another, network traffic is redirected to the new instance.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Each instance in your VPC has a default network interface (the primary network interface) that is assigned a private IPv4 address from the IPv4 address range of your VPC. You cannot detach a primary network interface from an instance. You can create and attach an additional network interface to any instance in your VPC. The number of network interfaces you can attach varies by instance type. </a:t>
            </a:r>
            <a:endParaRPr lang="en-US"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endParaRPr lang="en-US" kern="1200" dirty="0">
              <a:solidFill>
                <a:schemeClr val="tx1"/>
              </a:solidFill>
              <a:effectLst/>
              <a:ea typeface="+mn-ea"/>
              <a:cs typeface="+mn-cs"/>
            </a:endParaRPr>
          </a:p>
          <a:p>
            <a:pPr>
              <a:defRPr/>
            </a:pPr>
            <a:r>
              <a:rPr lang="en-US" b="0" kern="1200" dirty="0">
                <a:solidFill>
                  <a:schemeClr val="tx1"/>
                </a:solidFill>
                <a:effectLst/>
                <a:ea typeface="+mn-ea"/>
                <a:cs typeface="+mn-cs"/>
              </a:rPr>
              <a:t>For more information about </a:t>
            </a:r>
            <a:r>
              <a:rPr lang="en-US" dirty="0">
                <a:ea typeface="Amazon Ember Light" panose="020B0403020204020204" pitchFamily="34" charset="0"/>
                <a:cs typeface="Amazon Ember Light" panose="020B0403020204020204" pitchFamily="34" charset="0"/>
              </a:rPr>
              <a:t>Elastic Network Interfaces, see the AWS Documentation at </a:t>
            </a:r>
            <a:r>
              <a:rPr lang="en-US" dirty="0">
                <a:ea typeface="Amazon Ember Light" panose="020B0403020204020204" pitchFamily="34" charset="0"/>
                <a:cs typeface="Amazon Ember Light" panose="020B0403020204020204" pitchFamily="34" charset="0"/>
                <a:hlinkClick r:id="rId3"/>
              </a:rPr>
              <a:t>https://docs.aws.amazon.com/AWSEC2/latest/UserGuide/using-eni.html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02182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a:t>
            </a:r>
            <a:r>
              <a:rPr lang="en-US" i="1" kern="1200" dirty="0">
                <a:solidFill>
                  <a:schemeClr val="tx1"/>
                </a:solidFill>
                <a:effectLst/>
                <a:ea typeface="+mn-ea"/>
                <a:cs typeface="+mn-cs"/>
              </a:rPr>
              <a:t>route table</a:t>
            </a:r>
            <a:r>
              <a:rPr lang="en-US" kern="1200" dirty="0">
                <a:solidFill>
                  <a:schemeClr val="tx1"/>
                </a:solidFill>
                <a:effectLst/>
                <a:ea typeface="+mn-ea"/>
                <a:cs typeface="+mn-cs"/>
              </a:rPr>
              <a:t> contains a set of rules</a:t>
            </a:r>
            <a:r>
              <a:rPr lang="en-US" kern="1200" baseline="0" dirty="0">
                <a:solidFill>
                  <a:schemeClr val="tx1"/>
                </a:solidFill>
                <a:effectLst/>
                <a:ea typeface="+mn-ea"/>
                <a:cs typeface="+mn-cs"/>
              </a:rPr>
              <a:t> (</a:t>
            </a:r>
            <a:r>
              <a:rPr lang="en-US" kern="1200" dirty="0">
                <a:solidFill>
                  <a:schemeClr val="tx1"/>
                </a:solidFill>
                <a:effectLst/>
                <a:ea typeface="+mn-ea"/>
                <a:cs typeface="+mn-cs"/>
              </a:rPr>
              <a:t>called </a:t>
            </a:r>
            <a:r>
              <a:rPr lang="en-US" i="1" kern="1200" dirty="0">
                <a:solidFill>
                  <a:schemeClr val="tx1"/>
                </a:solidFill>
                <a:effectLst/>
                <a:ea typeface="+mn-ea"/>
                <a:cs typeface="+mn-cs"/>
              </a:rPr>
              <a:t>routes</a:t>
            </a:r>
            <a:r>
              <a:rPr lang="en-US" i="0" kern="1200" dirty="0">
                <a:solidFill>
                  <a:schemeClr val="tx1"/>
                </a:solidFill>
                <a:effectLst/>
                <a:ea typeface="+mn-ea"/>
                <a:cs typeface="+mn-cs"/>
              </a:rPr>
              <a:t>)</a:t>
            </a:r>
            <a:r>
              <a:rPr lang="en-US" b="1" kern="1200" dirty="0">
                <a:solidFill>
                  <a:schemeClr val="tx1"/>
                </a:solidFill>
                <a:effectLst/>
                <a:ea typeface="+mn-ea"/>
                <a:cs typeface="+mn-cs"/>
              </a:rPr>
              <a:t> </a:t>
            </a:r>
            <a:r>
              <a:rPr lang="en-US" kern="1200" dirty="0">
                <a:solidFill>
                  <a:schemeClr val="tx1"/>
                </a:solidFill>
                <a:effectLst/>
                <a:ea typeface="+mn-ea"/>
                <a:cs typeface="+mn-cs"/>
              </a:rPr>
              <a:t>that directs network traffic from your subnet. Each route specifies a </a:t>
            </a:r>
            <a:r>
              <a:rPr lang="en-US" i="1" kern="1200" dirty="0">
                <a:solidFill>
                  <a:schemeClr val="tx1"/>
                </a:solidFill>
                <a:effectLst/>
                <a:ea typeface="+mn-ea"/>
                <a:cs typeface="+mn-cs"/>
              </a:rPr>
              <a:t>destination</a:t>
            </a:r>
            <a:r>
              <a:rPr lang="en-US" kern="1200" dirty="0">
                <a:solidFill>
                  <a:schemeClr val="tx1"/>
                </a:solidFill>
                <a:effectLst/>
                <a:ea typeface="+mn-ea"/>
                <a:cs typeface="+mn-cs"/>
              </a:rPr>
              <a:t> and a </a:t>
            </a:r>
            <a:r>
              <a:rPr lang="en-US" i="1" kern="1200" dirty="0">
                <a:solidFill>
                  <a:schemeClr val="tx1"/>
                </a:solidFill>
                <a:effectLst/>
                <a:ea typeface="+mn-ea"/>
                <a:cs typeface="+mn-cs"/>
              </a:rPr>
              <a:t>target</a:t>
            </a:r>
            <a:r>
              <a:rPr lang="en-US" kern="1200" dirty="0">
                <a:solidFill>
                  <a:schemeClr val="tx1"/>
                </a:solidFill>
                <a:effectLst/>
                <a:ea typeface="+mn-ea"/>
                <a:cs typeface="+mn-cs"/>
              </a:rPr>
              <a:t>. The </a:t>
            </a:r>
            <a:r>
              <a:rPr lang="en-US" i="1" kern="1200" dirty="0">
                <a:solidFill>
                  <a:schemeClr val="tx1"/>
                </a:solidFill>
                <a:effectLst/>
                <a:ea typeface="+mn-ea"/>
                <a:cs typeface="+mn-cs"/>
              </a:rPr>
              <a:t>destination</a:t>
            </a:r>
            <a:r>
              <a:rPr lang="en-US" kern="1200" dirty="0">
                <a:solidFill>
                  <a:schemeClr val="tx1"/>
                </a:solidFill>
                <a:effectLst/>
                <a:ea typeface="+mn-ea"/>
                <a:cs typeface="+mn-cs"/>
              </a:rPr>
              <a:t> is the destination CIDR block</a:t>
            </a:r>
            <a:r>
              <a:rPr lang="en-US" kern="1200" baseline="0" dirty="0">
                <a:solidFill>
                  <a:schemeClr val="tx1"/>
                </a:solidFill>
                <a:effectLst/>
                <a:ea typeface="+mn-ea"/>
                <a:cs typeface="+mn-cs"/>
              </a:rPr>
              <a:t> where</a:t>
            </a:r>
            <a:r>
              <a:rPr lang="en-US" kern="1200" dirty="0">
                <a:solidFill>
                  <a:schemeClr val="tx1"/>
                </a:solidFill>
                <a:effectLst/>
                <a:ea typeface="+mn-ea"/>
                <a:cs typeface="+mn-cs"/>
              </a:rPr>
              <a:t> you want traffic from your subnet to go. The </a:t>
            </a:r>
            <a:r>
              <a:rPr lang="en-US" i="1" kern="1200" dirty="0">
                <a:solidFill>
                  <a:schemeClr val="tx1"/>
                </a:solidFill>
                <a:effectLst/>
                <a:ea typeface="+mn-ea"/>
                <a:cs typeface="+mn-cs"/>
              </a:rPr>
              <a:t>target</a:t>
            </a:r>
            <a:r>
              <a:rPr lang="en-US" kern="1200" dirty="0">
                <a:solidFill>
                  <a:schemeClr val="tx1"/>
                </a:solidFill>
                <a:effectLst/>
                <a:ea typeface="+mn-ea"/>
                <a:cs typeface="+mn-cs"/>
              </a:rPr>
              <a:t> is the target that the destination traffic is sent through. By default, every route table that you create contains a </a:t>
            </a:r>
            <a:r>
              <a:rPr lang="en-US" i="1" kern="1200" dirty="0">
                <a:solidFill>
                  <a:schemeClr val="tx1"/>
                </a:solidFill>
                <a:effectLst/>
                <a:ea typeface="+mn-ea"/>
                <a:cs typeface="+mn-cs"/>
              </a:rPr>
              <a:t>local route </a:t>
            </a:r>
            <a:r>
              <a:rPr lang="en-US" kern="1200" dirty="0">
                <a:solidFill>
                  <a:schemeClr val="tx1"/>
                </a:solidFill>
                <a:effectLst/>
                <a:ea typeface="+mn-ea"/>
                <a:cs typeface="+mn-cs"/>
              </a:rPr>
              <a:t>for communication in the VPC. You can customize route tables by adding routes. You cannot delete the local route entry that is used for internal communications. </a:t>
            </a:r>
          </a:p>
          <a:p>
            <a:endParaRPr lang="en-US" kern="1200" dirty="0">
              <a:solidFill>
                <a:schemeClr val="tx1"/>
              </a:solidFill>
              <a:effectLst/>
              <a:ea typeface="+mn-ea"/>
              <a:cs typeface="+mn-cs"/>
            </a:endParaRPr>
          </a:p>
          <a:p>
            <a:r>
              <a:rPr lang="en-US" kern="1200" dirty="0">
                <a:solidFill>
                  <a:schemeClr val="tx1"/>
                </a:solidFill>
                <a:effectLst/>
                <a:ea typeface="+mn-ea"/>
                <a:cs typeface="+mn-cs"/>
              </a:rPr>
              <a:t>Each subnet in your VPC must be associated with a route table. </a:t>
            </a:r>
            <a:r>
              <a:rPr lang="en-US" dirty="0"/>
              <a:t>The </a:t>
            </a:r>
            <a:r>
              <a:rPr lang="en-US" i="1" dirty="0"/>
              <a:t>main route table </a:t>
            </a:r>
            <a:r>
              <a:rPr lang="en-US" dirty="0"/>
              <a:t>is the route table is automatically assigned to your VPC. It controls the routing for all subnets that are not explicitly associated with any other route table. </a:t>
            </a:r>
            <a:r>
              <a:rPr lang="en-US" kern="1200" dirty="0">
                <a:solidFill>
                  <a:schemeClr val="tx1"/>
                </a:solidFill>
                <a:effectLst/>
                <a:ea typeface="+mn-ea"/>
                <a:cs typeface="+mn-cs"/>
              </a:rPr>
              <a:t>A subnet can be associated with only one route table at a time, but you can associate multiple subnets with the same route table. </a:t>
            </a:r>
          </a:p>
          <a:p>
            <a:endParaRPr lang="en-US" kern="1200" dirty="0">
              <a:solidFill>
                <a:schemeClr val="tx1"/>
              </a:solidFill>
              <a:effectLst/>
              <a:ea typeface="+mn-ea"/>
              <a:cs typeface="+mn-cs"/>
            </a:endParaRPr>
          </a:p>
          <a:p>
            <a:r>
              <a:rPr lang="en-US" b="0" i="0" kern="1200" dirty="0">
                <a:solidFill>
                  <a:schemeClr val="tx1"/>
                </a:solidFill>
                <a:effectLst/>
                <a:ea typeface="+mn-ea"/>
                <a:cs typeface="+mn-cs"/>
              </a:rPr>
              <a:t>To learn more about route tables, see the </a:t>
            </a:r>
            <a:r>
              <a:rPr lang="en-US" dirty="0">
                <a:ea typeface="Amazon Ember Light" panose="020B0403020204020204" pitchFamily="34" charset="0"/>
                <a:cs typeface="Amazon Ember Light" panose="020B0403020204020204" pitchFamily="34" charset="0"/>
              </a:rPr>
              <a:t>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https://docs.aws.amazon.com/vpc/latest/userguide/VPC_Route_Tables.html</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2283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kern="1200" dirty="0">
                <a:solidFill>
                  <a:schemeClr val="tx1"/>
                </a:solidFill>
                <a:latin typeface="+mn-lt"/>
                <a:ea typeface="+mn-ea"/>
                <a:cs typeface="+mn-cs"/>
              </a:rPr>
              <a:t>A VPC is a logically isolated section of the AWS Cloud.</a:t>
            </a:r>
          </a:p>
          <a:p>
            <a:pPr marL="171450" indent="-171450">
              <a:buFont typeface="Arial" panose="020B0604020202020204" pitchFamily="34" charset="0"/>
              <a:buChar char="•"/>
            </a:pPr>
            <a:r>
              <a:rPr lang="en-US" kern="1200" dirty="0">
                <a:solidFill>
                  <a:schemeClr val="tx1"/>
                </a:solidFill>
                <a:latin typeface="+mn-lt"/>
                <a:ea typeface="+mn-ea"/>
                <a:cs typeface="+mn-cs"/>
              </a:rPr>
              <a:t>A VPC belongs to one Region and requires a CIDR block.</a:t>
            </a:r>
          </a:p>
          <a:p>
            <a:pPr marL="171450" indent="-171450">
              <a:buFont typeface="Arial" panose="020B0604020202020204" pitchFamily="34" charset="0"/>
              <a:buChar char="•"/>
            </a:pPr>
            <a:r>
              <a:rPr lang="en-US" kern="1200" dirty="0">
                <a:solidFill>
                  <a:schemeClr val="tx1"/>
                </a:solidFill>
                <a:latin typeface="+mn-lt"/>
                <a:ea typeface="+mn-ea"/>
                <a:cs typeface="+mn-cs"/>
              </a:rPr>
              <a:t>A VPC is subdivided into subnets.</a:t>
            </a:r>
          </a:p>
          <a:p>
            <a:pPr marL="171450" indent="-171450">
              <a:buFont typeface="Arial" panose="020B0604020202020204" pitchFamily="34" charset="0"/>
              <a:buChar char="•"/>
            </a:pPr>
            <a:r>
              <a:rPr lang="en-US" kern="1200" dirty="0">
                <a:solidFill>
                  <a:schemeClr val="tx1"/>
                </a:solidFill>
                <a:latin typeface="+mn-lt"/>
                <a:ea typeface="+mn-ea"/>
                <a:cs typeface="+mn-cs"/>
              </a:rPr>
              <a:t>A subnet belongs to one Availability Zone and requires a CIDR block.</a:t>
            </a:r>
          </a:p>
          <a:p>
            <a:pPr marL="171450" indent="-171450">
              <a:buFont typeface="Arial" panose="020B0604020202020204" pitchFamily="34" charset="0"/>
              <a:buChar char="•"/>
            </a:pPr>
            <a:r>
              <a:rPr lang="en-US" kern="1200" dirty="0">
                <a:solidFill>
                  <a:schemeClr val="tx1"/>
                </a:solidFill>
                <a:latin typeface="+mn-lt"/>
                <a:ea typeface="+mn-ea"/>
                <a:cs typeface="+mn-cs"/>
              </a:rPr>
              <a:t>Route tables control traffic for a subnet.</a:t>
            </a:r>
          </a:p>
          <a:p>
            <a:pPr marL="171450" indent="-171450">
              <a:buFont typeface="Arial" panose="020B0604020202020204" pitchFamily="34" charset="0"/>
              <a:buChar char="•"/>
            </a:pPr>
            <a:r>
              <a:rPr lang="en-US" kern="1200" dirty="0">
                <a:solidFill>
                  <a:schemeClr val="tx1"/>
                </a:solidFill>
                <a:latin typeface="+mn-lt"/>
                <a:ea typeface="+mn-ea"/>
                <a:cs typeface="+mn-cs"/>
              </a:rPr>
              <a:t>Route tables have a built-in local route.</a:t>
            </a:r>
          </a:p>
          <a:p>
            <a:pPr marL="171450" indent="-171450">
              <a:buFont typeface="Arial" panose="020B0604020202020204" pitchFamily="34" charset="0"/>
              <a:buChar char="•"/>
            </a:pPr>
            <a:r>
              <a:rPr lang="en-US" kern="1200" dirty="0">
                <a:solidFill>
                  <a:schemeClr val="tx1"/>
                </a:solidFill>
                <a:latin typeface="+mn-lt"/>
                <a:ea typeface="+mn-ea"/>
                <a:cs typeface="+mn-cs"/>
              </a:rPr>
              <a:t>You add additional routes to the table.</a:t>
            </a:r>
          </a:p>
          <a:p>
            <a:pPr marL="171450" indent="-171450">
              <a:buFont typeface="Arial" panose="020B0604020202020204" pitchFamily="34" charset="0"/>
              <a:buChar char="•"/>
            </a:pPr>
            <a:r>
              <a:rPr lang="en-US" kern="1200" dirty="0">
                <a:solidFill>
                  <a:schemeClr val="tx1"/>
                </a:solidFill>
                <a:latin typeface="+mn-lt"/>
                <a:ea typeface="+mn-ea"/>
                <a:cs typeface="+mn-cs"/>
              </a:rPr>
              <a:t>The local route cannot be deleted.</a:t>
            </a:r>
          </a:p>
        </p:txBody>
      </p:sp>
    </p:spTree>
    <p:extLst>
      <p:ext uri="{BB962C8B-B14F-4D97-AF65-F5344CB8AC3E}">
        <p14:creationId xmlns:p14="http://schemas.microsoft.com/office/powerpoint/2010/main" val="292410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3: VPC networking</a:t>
            </a:r>
          </a:p>
          <a:p>
            <a:endParaRPr lang="en-US" dirty="0"/>
          </a:p>
          <a:p>
            <a:r>
              <a:rPr lang="en-US" dirty="0"/>
              <a:t>Now that you have learned about the basic components of a VPC, you can start routing traffic in interesting ways. In this section, you learn about different networking options.</a:t>
            </a:r>
          </a:p>
        </p:txBody>
      </p:sp>
    </p:spTree>
    <p:extLst>
      <p:ext uri="{BB962C8B-B14F-4D97-AF65-F5344CB8AC3E}">
        <p14:creationId xmlns:p14="http://schemas.microsoft.com/office/powerpoint/2010/main" val="318960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kern="1200" dirty="0">
                <a:solidFill>
                  <a:schemeClr val="tx1"/>
                </a:solidFill>
                <a:effectLst/>
                <a:latin typeface="+mn-lt"/>
                <a:ea typeface="+mn-ea"/>
                <a:cs typeface="+mn-cs"/>
              </a:rPr>
              <a:t>Networking basics</a:t>
            </a:r>
          </a:p>
          <a:p>
            <a:pPr marL="171450" indent="-171450">
              <a:buFont typeface="Arial" panose="020B0604020202020204" pitchFamily="34" charset="0"/>
              <a:buChar char="•"/>
            </a:pPr>
            <a:r>
              <a:rPr lang="en-US" kern="1200" dirty="0">
                <a:solidFill>
                  <a:schemeClr val="tx1"/>
                </a:solidFill>
                <a:effectLst/>
                <a:latin typeface="+mn-lt"/>
                <a:ea typeface="+mn-ea"/>
                <a:cs typeface="+mn-cs"/>
              </a:rPr>
              <a:t>Amazon Virtual Private Cloud</a:t>
            </a:r>
            <a:r>
              <a:rPr lang="en-US" kern="1200" baseline="0" dirty="0">
                <a:solidFill>
                  <a:schemeClr val="tx1"/>
                </a:solidFill>
                <a:effectLst/>
                <a:latin typeface="+mn-lt"/>
                <a:ea typeface="+mn-ea"/>
                <a:cs typeface="+mn-cs"/>
              </a:rPr>
              <a:t> (Amazon </a:t>
            </a:r>
            <a:r>
              <a:rPr lang="en-US" kern="1200" dirty="0">
                <a:solidFill>
                  <a:schemeClr val="tx1"/>
                </a:solidFill>
                <a:effectLst/>
                <a:latin typeface="+mn-lt"/>
                <a:ea typeface="+mn-ea"/>
                <a:cs typeface="+mn-cs"/>
              </a:rPr>
              <a:t>VPC)</a:t>
            </a:r>
          </a:p>
          <a:p>
            <a:pPr marL="171450" indent="-171450">
              <a:buFont typeface="Arial" panose="020B0604020202020204" pitchFamily="34" charset="0"/>
              <a:buChar char="•"/>
            </a:pPr>
            <a:r>
              <a:rPr lang="en-US" kern="1200" dirty="0">
                <a:solidFill>
                  <a:schemeClr val="tx1"/>
                </a:solidFill>
                <a:effectLst/>
                <a:latin typeface="+mn-lt"/>
                <a:ea typeface="+mn-ea"/>
                <a:cs typeface="+mn-cs"/>
              </a:rPr>
              <a:t>VPC networking</a:t>
            </a:r>
          </a:p>
          <a:p>
            <a:pPr marL="171450" indent="-171450">
              <a:buFont typeface="Arial" panose="020B0604020202020204" pitchFamily="34" charset="0"/>
              <a:buChar char="•"/>
            </a:pPr>
            <a:r>
              <a:rPr lang="en-US" kern="1200" dirty="0">
                <a:solidFill>
                  <a:schemeClr val="tx1"/>
                </a:solidFill>
                <a:effectLst/>
                <a:latin typeface="+mn-lt"/>
                <a:ea typeface="+mn-ea"/>
                <a:cs typeface="+mn-cs"/>
              </a:rPr>
              <a:t>VPC security</a:t>
            </a:r>
          </a:p>
          <a:p>
            <a:pPr marL="171450" indent="-171450">
              <a:buFont typeface="Arial" panose="020B0604020202020204" pitchFamily="34" charset="0"/>
              <a:buChar char="•"/>
            </a:pPr>
            <a:r>
              <a:rPr lang="en-US" kern="1200" dirty="0">
                <a:solidFill>
                  <a:schemeClr val="tx1"/>
                </a:solidFill>
                <a:effectLst/>
                <a:latin typeface="+mn-lt"/>
                <a:ea typeface="+mn-ea"/>
                <a:cs typeface="+mn-cs"/>
              </a:rPr>
              <a:t>Amazon Route 53</a:t>
            </a:r>
          </a:p>
          <a:p>
            <a:pPr marL="171450" indent="-171450">
              <a:buFont typeface="Arial" panose="020B0604020202020204" pitchFamily="34" charset="0"/>
              <a:buChar char="•"/>
            </a:pPr>
            <a:r>
              <a:rPr lang="en-US" kern="1200" dirty="0">
                <a:solidFill>
                  <a:schemeClr val="tx1"/>
                </a:solidFill>
                <a:effectLst/>
                <a:latin typeface="+mn-lt"/>
                <a:ea typeface="+mn-ea"/>
                <a:cs typeface="+mn-cs"/>
              </a:rPr>
              <a:t>Amazon CloudFront</a:t>
            </a:r>
          </a:p>
          <a:p>
            <a:endParaRPr lang="en-US" kern="1200" dirty="0">
              <a:solidFill>
                <a:schemeClr val="tx1"/>
              </a:solidFill>
              <a:effectLst/>
              <a:latin typeface="+mn-lt"/>
              <a:ea typeface="+mn-ea"/>
              <a:cs typeface="+mn-cs"/>
            </a:endParaRPr>
          </a:p>
          <a:p>
            <a:pPr marL="0" indent="0">
              <a:buFont typeface="Arial" panose="020B0604020202020204" pitchFamily="34" charset="0"/>
              <a:buNone/>
            </a:pPr>
            <a:r>
              <a:rPr lang="en-US" kern="1200" dirty="0">
                <a:solidFill>
                  <a:schemeClr val="tx1"/>
                </a:solidFill>
                <a:effectLst/>
                <a:latin typeface="+mn-lt"/>
                <a:ea typeface="+mn-ea"/>
                <a:cs typeface="+mn-cs"/>
              </a:rPr>
              <a:t>This module includes some activities that challenge you to label a network diagram and design a basic VPC architecture.</a:t>
            </a:r>
          </a:p>
          <a:p>
            <a:pPr marL="0" indent="0">
              <a:buFont typeface="Arial" panose="020B0604020202020204" pitchFamily="34" charset="0"/>
              <a:buNone/>
            </a:pPr>
            <a:endParaRPr lang="en-US" kern="1200" dirty="0">
              <a:solidFill>
                <a:schemeClr val="tx1"/>
              </a:solidFill>
              <a:effectLst/>
              <a:latin typeface="+mn-lt"/>
              <a:ea typeface="+mn-ea"/>
              <a:cs typeface="+mn-cs"/>
            </a:endParaRPr>
          </a:p>
          <a:p>
            <a:pPr marL="0" indent="0">
              <a:buFont typeface="Arial" panose="020B0604020202020204" pitchFamily="34" charset="0"/>
              <a:buNone/>
            </a:pPr>
            <a:r>
              <a:rPr lang="en-US" kern="1200" dirty="0">
                <a:solidFill>
                  <a:schemeClr val="tx1"/>
                </a:solidFill>
                <a:effectLst/>
                <a:latin typeface="+mn-lt"/>
                <a:ea typeface="+mn-ea"/>
                <a:cs typeface="+mn-cs"/>
              </a:rPr>
              <a:t>You will watch a recorded demonstration to learn how to use the VPC Wizard to create a VPC with public and private subnets.</a:t>
            </a:r>
          </a:p>
          <a:p>
            <a:pPr marL="0" indent="0">
              <a:buFont typeface="Arial" panose="020B0604020202020204" pitchFamily="34" charset="0"/>
              <a:buNone/>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You then get a chance to apply what you</a:t>
            </a:r>
            <a:r>
              <a:rPr lang="en-US" kern="1200" baseline="0" dirty="0">
                <a:solidFill>
                  <a:schemeClr val="tx1"/>
                </a:solidFill>
                <a:effectLst/>
                <a:latin typeface="+mn-lt"/>
                <a:ea typeface="+mn-ea"/>
                <a:cs typeface="+mn-cs"/>
              </a:rPr>
              <a:t> have</a:t>
            </a:r>
            <a:r>
              <a:rPr lang="en-US" kern="1200" dirty="0">
                <a:solidFill>
                  <a:schemeClr val="tx1"/>
                </a:solidFill>
                <a:effectLst/>
                <a:latin typeface="+mn-lt"/>
                <a:ea typeface="+mn-ea"/>
                <a:cs typeface="+mn-cs"/>
              </a:rPr>
              <a:t> learned in a hands-on lab where you use the VPC Wizard</a:t>
            </a:r>
            <a:r>
              <a:rPr lang="en-US" kern="1200" baseline="0" dirty="0">
                <a:solidFill>
                  <a:schemeClr val="tx1"/>
                </a:solidFill>
                <a:effectLst/>
                <a:latin typeface="+mn-lt"/>
                <a:ea typeface="+mn-ea"/>
                <a:cs typeface="+mn-cs"/>
              </a:rPr>
              <a:t> to</a:t>
            </a:r>
            <a:r>
              <a:rPr lang="en-US" kern="1200" dirty="0">
                <a:solidFill>
                  <a:schemeClr val="tx1"/>
                </a:solidFill>
                <a:effectLst/>
                <a:latin typeface="+mn-lt"/>
                <a:ea typeface="+mn-ea"/>
                <a:cs typeface="+mn-cs"/>
              </a:rPr>
              <a:t> build a VPC and launch a web server.</a:t>
            </a:r>
          </a:p>
          <a:p>
            <a:pPr marL="0" indent="0">
              <a:buFont typeface="Arial" panose="020B0604020202020204" pitchFamily="34" charset="0"/>
              <a:buNone/>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Finally, you will be asked to complete a knowledge check that test your understanding of key concepts that are covered in this module.</a:t>
            </a:r>
          </a:p>
          <a:p>
            <a:pPr marL="0" indent="0">
              <a:buFont typeface="Arial" panose="020B0604020202020204" pitchFamily="34" charset="0"/>
              <a:buNone/>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20657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An </a:t>
            </a:r>
            <a:r>
              <a:rPr lang="en-US" b="0" i="1" kern="1200" dirty="0">
                <a:solidFill>
                  <a:schemeClr val="tx1"/>
                </a:solidFill>
                <a:effectLst/>
                <a:ea typeface="+mn-ea"/>
                <a:cs typeface="+mn-cs"/>
              </a:rPr>
              <a:t>internet gateway</a:t>
            </a:r>
            <a:r>
              <a:rPr lang="en-US" b="1" i="1" kern="1200" dirty="0">
                <a:solidFill>
                  <a:schemeClr val="tx1"/>
                </a:solidFill>
                <a:effectLst/>
                <a:ea typeface="+mn-ea"/>
                <a:cs typeface="+mn-cs"/>
              </a:rPr>
              <a:t> </a:t>
            </a:r>
            <a:r>
              <a:rPr lang="en-US" b="0" i="0" kern="1200" dirty="0">
                <a:solidFill>
                  <a:schemeClr val="tx1"/>
                </a:solidFill>
                <a:effectLst/>
                <a:ea typeface="+mn-ea"/>
                <a:cs typeface="+mn-cs"/>
              </a:rPr>
              <a:t>is a scalable, redundant, and highly available VPC component that allows communication between instances in your VPC and the internet. </a:t>
            </a:r>
            <a:r>
              <a:rPr lang="en-US" dirty="0"/>
              <a:t>An internet gateway serves two purposes: to provide a target in your VPC route tables for internet-routable traffic, and to perform network address translation for instances that were assigned public IPv4 addresses</a:t>
            </a:r>
            <a:r>
              <a:rPr lang="en-US" b="0" i="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To make a subnet </a:t>
            </a:r>
            <a:r>
              <a:rPr lang="en-US" i="1" kern="1200" dirty="0">
                <a:solidFill>
                  <a:schemeClr val="tx1"/>
                </a:solidFill>
                <a:effectLst/>
                <a:ea typeface="+mn-ea"/>
                <a:cs typeface="+mn-cs"/>
              </a:rPr>
              <a:t>public</a:t>
            </a:r>
            <a:r>
              <a:rPr lang="en-US" kern="1200" dirty="0">
                <a:solidFill>
                  <a:schemeClr val="tx1"/>
                </a:solidFill>
                <a:effectLst/>
                <a:ea typeface="+mn-ea"/>
                <a:cs typeface="+mn-cs"/>
              </a:rPr>
              <a:t>, you attach an </a:t>
            </a:r>
            <a:r>
              <a:rPr lang="en-US" i="1" kern="1200" dirty="0">
                <a:solidFill>
                  <a:schemeClr val="tx1"/>
                </a:solidFill>
                <a:effectLst/>
                <a:ea typeface="+mn-ea"/>
                <a:cs typeface="+mn-cs"/>
              </a:rPr>
              <a:t>internet gateway </a:t>
            </a:r>
            <a:r>
              <a:rPr lang="en-US" kern="1200" dirty="0">
                <a:solidFill>
                  <a:schemeClr val="tx1"/>
                </a:solidFill>
                <a:effectLst/>
                <a:ea typeface="+mn-ea"/>
                <a:cs typeface="+mn-cs"/>
              </a:rPr>
              <a:t>to your VPC and add a route to the route table to send non-local traffic through the internet gateway to the internet (0.0.0.0/0).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For more information about internet gateways, see </a:t>
            </a:r>
            <a:r>
              <a:rPr lang="en-US" dirty="0">
                <a:ea typeface="Amazon Ember Light" panose="020B0403020204020204" pitchFamily="34" charset="0"/>
                <a:cs typeface="Amazon Ember Light" panose="020B0403020204020204" pitchFamily="34" charset="0"/>
              </a:rPr>
              <a:t>Internet Gateways in </a:t>
            </a:r>
            <a:r>
              <a:rPr lang="en-US" b="0" i="0" kern="1200" dirty="0">
                <a:solidFill>
                  <a:schemeClr val="tx1"/>
                </a:solidFill>
                <a:effectLst/>
                <a:ea typeface="Amazon Ember Light" panose="020B0403020204020204" pitchFamily="34" charset="0"/>
                <a:cs typeface="Amazon Ember Light" panose="020B0403020204020204" pitchFamily="34" charset="0"/>
              </a:rPr>
              <a:t>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https://docs.aws.amazon.com/vpc/latest/userguide/VPC_Internet_Gateway.html</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55197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 </a:t>
            </a:r>
            <a:r>
              <a:rPr lang="en-US" b="0" i="1" kern="1200" dirty="0">
                <a:solidFill>
                  <a:schemeClr val="tx1"/>
                </a:solidFill>
                <a:effectLst/>
                <a:ea typeface="+mn-ea"/>
                <a:cs typeface="+mn-cs"/>
              </a:rPr>
              <a:t>network address translation (NAT) gateway</a:t>
            </a:r>
            <a:r>
              <a:rPr lang="en-US" b="0" i="0" kern="1200" dirty="0">
                <a:solidFill>
                  <a:schemeClr val="tx1"/>
                </a:solidFill>
                <a:effectLst/>
                <a:ea typeface="+mn-ea"/>
                <a:cs typeface="+mn-cs"/>
              </a:rPr>
              <a:t> </a:t>
            </a:r>
            <a:r>
              <a:rPr lang="en-US" dirty="0"/>
              <a:t>enables instances in a private subnet to connect to the internet or other AWS services, but prevents the internet from initiating a connection with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create a NAT gateway, you must specify the public subnet in which the NAT gateway should reside. You must also specify an Elastic IP address to associate with the NAT gateway when you create it. After you create</a:t>
            </a:r>
            <a:r>
              <a:rPr lang="en-US" baseline="0" dirty="0"/>
              <a:t> </a:t>
            </a:r>
            <a:r>
              <a:rPr lang="en-US" dirty="0"/>
              <a:t>a NAT gateway, you must update the route table that</a:t>
            </a:r>
            <a:r>
              <a:rPr lang="en-US" baseline="0" dirty="0"/>
              <a:t> is </a:t>
            </a:r>
            <a:r>
              <a:rPr lang="en-US" dirty="0"/>
              <a:t>associated with one or more of your private subnets to point internet-bound traffic to the NAT gateway. Thus, instances in your private subnets can communicate with the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can also use a NAT instance in a public subnet in your VPC instead of a NAT gateway. However, a NAT gateway </a:t>
            </a:r>
            <a:r>
              <a:rPr lang="en-US" dirty="0"/>
              <a:t>is a managed NAT service that provides better availability, higher bandwidth, and less administrative effort. For common use cases, AWS recommends that you use a NAT gateway instead of a NAT instance. </a:t>
            </a: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See the AWS Documentation for more information about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gateways at </a:t>
            </a:r>
            <a:r>
              <a:rPr lang="en-US" dirty="0">
                <a:ea typeface="Amazon Ember Light" panose="020B0403020204020204" pitchFamily="34" charset="0"/>
                <a:cs typeface="Amazon Ember Light" panose="020B0403020204020204" pitchFamily="34" charset="0"/>
                <a:hlinkClick r:id="rId3"/>
              </a:rPr>
              <a:t>https://docs.aws.amazon.com/vpc/latest/userguide/vpc-nat-gateway.html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instances at </a:t>
            </a:r>
            <a:r>
              <a:rPr lang="en-US" dirty="0">
                <a:ea typeface="Amazon Ember Light" panose="020B0403020204020204" pitchFamily="34" charset="0"/>
                <a:cs typeface="Amazon Ember Light" panose="020B0403020204020204" pitchFamily="34" charset="0"/>
                <a:hlinkClick r:id="rId4"/>
              </a:rPr>
              <a:t>https://docs.aws.amazon.com/vpc/latest/userguide/VPC_NAT_Instance.html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Differences between NAT gateways and NAT instances at </a:t>
            </a:r>
            <a:r>
              <a:rPr lang="en-US" dirty="0">
                <a:ea typeface="Amazon Ember Light" panose="020B0403020204020204" pitchFamily="34" charset="0"/>
                <a:cs typeface="Amazon Ember Light" panose="020B0403020204020204" pitchFamily="34" charset="0"/>
                <a:hlinkClick r:id="rId5"/>
              </a:rPr>
              <a:t>https://docs.aws.amazon.com/vpc/latest/userguide/vpc-nat-comparison.html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61688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6" name="Notes Placeholder 5">
            <a:extLst>
              <a:ext uri="{FF2B5EF4-FFF2-40B4-BE49-F238E27FC236}">
                <a16:creationId xmlns:a16="http://schemas.microsoft.com/office/drawing/2014/main" id="{B2A29990-0B31-9745-8CDB-08BD789A57AC}"/>
              </a:ext>
            </a:extLst>
          </p:cNvPr>
          <p:cNvSpPr>
            <a:spLocks noGrp="1"/>
          </p:cNvSpPr>
          <p:nvPr>
            <p:ph type="body" sz="quarter" idx="3"/>
          </p:nvPr>
        </p:nvSpPr>
        <p:spPr>
          <a:xfrm>
            <a:off x="777875" y="4840287"/>
            <a:ext cx="6216650" cy="4215789"/>
          </a:xfrm>
          <a:prstGeom prst="rect">
            <a:avLst/>
          </a:prstGeom>
        </p:spPr>
        <p:txBody>
          <a:bodyPr/>
          <a:lstStyle/>
          <a:p>
            <a:r>
              <a:rPr lang="en-US" dirty="0"/>
              <a:t>VPC sharing enables customers to share subnets with other AWS accounts in the same organization in AWS Organizations. VPC sharing enables multiple AWS accounts to create their application resources—such as Amazon EC2 instances, Amazon Relational Database Service (Amazon RDS) databases, Amazon Redshift clusters, and AWS Lambda functions—into shared, centrally managed VPCs. In this model, the account that owns the VPC (owner) shares one or more subnets with other accounts (participants) that belong to the same organization in AWS Organizations. After a subnet is shared, the participants can view, create, modify, and delete their application resources in the subnets that are shared with them. Participants cannot view, modify, or delete resources that belong to other participants or the VPC owner. </a:t>
            </a:r>
          </a:p>
          <a:p>
            <a:endParaRPr lang="en-US" dirty="0"/>
          </a:p>
          <a:p>
            <a:r>
              <a:rPr lang="en-US" dirty="0"/>
              <a:t>VPC sharing offers several benefits:</a:t>
            </a:r>
          </a:p>
          <a:p>
            <a:pPr marL="171450" lvl="0" indent="-171450">
              <a:buFont typeface="Arial" panose="020B0604020202020204" pitchFamily="34" charset="0"/>
              <a:buChar char="•"/>
            </a:pPr>
            <a:r>
              <a:rPr lang="en-US" dirty="0"/>
              <a:t>Separation of duties – Centrally controlled VPC structure, routing, IP address allocation</a:t>
            </a:r>
          </a:p>
          <a:p>
            <a:pPr marL="171450" lvl="0" indent="-171450">
              <a:buFont typeface="Arial" panose="020B0604020202020204" pitchFamily="34" charset="0"/>
              <a:buChar char="•"/>
            </a:pPr>
            <a:r>
              <a:rPr lang="en-US" dirty="0"/>
              <a:t>Ownership – Application owners continue to own resources, accounts, and security groups</a:t>
            </a:r>
          </a:p>
          <a:p>
            <a:pPr marL="171450" lvl="0" indent="-171450">
              <a:buFont typeface="Arial" panose="020B0604020202020204" pitchFamily="34" charset="0"/>
              <a:buChar char="•"/>
            </a:pPr>
            <a:r>
              <a:rPr lang="en-US" dirty="0"/>
              <a:t>Security groups – VPC sharing participants can reference the security group IDs of each other</a:t>
            </a:r>
          </a:p>
          <a:p>
            <a:pPr marL="171450" lvl="0" indent="-171450">
              <a:buFont typeface="Arial" panose="020B0604020202020204" pitchFamily="34" charset="0"/>
              <a:buChar char="•"/>
            </a:pPr>
            <a:r>
              <a:rPr lang="en-US" dirty="0"/>
              <a:t>Efficiencies – Higher density in subnets, efficient use of VPNs and AWS Direct Connect</a:t>
            </a:r>
          </a:p>
          <a:p>
            <a:pPr marL="171450" lvl="0" indent="-171450">
              <a:buFont typeface="Arial" panose="020B0604020202020204" pitchFamily="34" charset="0"/>
              <a:buChar char="•"/>
            </a:pPr>
            <a:r>
              <a:rPr lang="en-US" dirty="0"/>
              <a:t>No hard limits – Hard limits can be avoided—for example, 50 virtual interfaces per AWS Direct Connect connection through simplified network architecture</a:t>
            </a:r>
          </a:p>
          <a:p>
            <a:pPr marL="171450" lvl="0" indent="-171450">
              <a:buFont typeface="Arial" panose="020B0604020202020204" pitchFamily="34" charset="0"/>
              <a:buChar char="•"/>
            </a:pPr>
            <a:r>
              <a:rPr lang="en-US" dirty="0"/>
              <a:t>Optimized costs – Costs can be optimized through the reuse of NAT gateways, VPC interface endpoints, and intra-Availability Zone traffic</a:t>
            </a:r>
          </a:p>
          <a:p>
            <a:endParaRPr lang="en-US" dirty="0"/>
          </a:p>
          <a:p>
            <a:r>
              <a:rPr lang="en-US" dirty="0"/>
              <a:t>VPC sharing enables you to decouple accounts and networks. You have fewer, larger, centrally managed VPCs. Highly interconnected applications automatically benefit from this approach.</a:t>
            </a:r>
          </a:p>
        </p:txBody>
      </p:sp>
    </p:spTree>
    <p:extLst>
      <p:ext uri="{BB962C8B-B14F-4D97-AF65-F5344CB8AC3E}">
        <p14:creationId xmlns:p14="http://schemas.microsoft.com/office/powerpoint/2010/main" val="2015249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i="1" dirty="0"/>
              <a:t>VPC peering connection </a:t>
            </a:r>
            <a:r>
              <a:rPr lang="en-US" dirty="0"/>
              <a:t>is a networking connection between two VPCs that enables you to route traffic between them privately. Instances in either VPC can communicate with each other as if they are within the same network. You can create a VPC peering connection between your own VPCs, with a VPC in another AWS account, or with a VPC in a different AWS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set up the peering connection, you create rules in your route table to allow the VPCs to communicate with each other through the peering resource. For example, suppose that you have two VPCs. In the route table for VPC A, you set the destination to be the IP address of VPC B and the target to be the peering resource ID. In the route table for VPC B, you set the destination to be the IP address of VPC A and the target to be the peering resource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VPC peering has some restrictions: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IP address ranges cannot overlap.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Transitive peering is not supported. For example, suppose that you have three VPCs: A, B, and C. VPC A is connected to VPC B, and VPC A is connected to VPC C. However, VPC B is </a:t>
            </a:r>
            <a:r>
              <a:rPr lang="en-US" i="1" dirty="0"/>
              <a:t>not</a:t>
            </a:r>
            <a:r>
              <a:rPr lang="en-US" dirty="0"/>
              <a:t> connected to VPC C implicitly. To connect VPC B to VPC C, you must explicitly establish that connectivity.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only have one peering resource between the same two VPCs.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For more information about VPC peering, see </a:t>
            </a:r>
            <a:r>
              <a:rPr lang="en-US" dirty="0">
                <a:ea typeface="Amazon Ember Light" panose="020B0403020204020204" pitchFamily="34" charset="0"/>
                <a:cs typeface="Amazon Ember Light" panose="020B0403020204020204" pitchFamily="34" charset="0"/>
              </a:rPr>
              <a:t>VPC Peering in the 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https://docs.aws.amazon.com/vpc/latest/userguide/vpc-peering.html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8356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By default, instances that you launch into a VPC cannot communicate with a remote network. To connect your VPC to your remote network (that is, create a virtual private network or VPN connection), you:</a:t>
            </a:r>
          </a:p>
          <a:p>
            <a:pPr marL="228600" indent="-228600">
              <a:buAutoNum type="arabicPeriod"/>
            </a:pPr>
            <a:r>
              <a:rPr lang="en-US" dirty="0"/>
              <a:t>Create a new virtual gateway device (called a </a:t>
            </a:r>
            <a:r>
              <a:rPr lang="en-US" i="1" dirty="0"/>
              <a:t>virtual private network (VPN) gateway</a:t>
            </a:r>
            <a:r>
              <a:rPr lang="en-US" dirty="0"/>
              <a:t>) and attach it to your VPC.</a:t>
            </a:r>
          </a:p>
          <a:p>
            <a:pPr marL="228600" indent="-228600">
              <a:buAutoNum type="arabicPeriod"/>
            </a:pPr>
            <a:r>
              <a:rPr lang="en-US" dirty="0"/>
              <a:t>Define the configuration of the VPN device or the </a:t>
            </a:r>
            <a:r>
              <a:rPr lang="en-US" i="1" dirty="0"/>
              <a:t>customer gateway</a:t>
            </a:r>
            <a:r>
              <a:rPr lang="en-US" dirty="0"/>
              <a:t>. The customer gateway is not a device but an AWS resource that provides information to AWS about your VPN device.</a:t>
            </a:r>
          </a:p>
          <a:p>
            <a:pPr marL="228600" indent="-228600">
              <a:buAutoNum type="arabicPeriod"/>
            </a:pPr>
            <a:r>
              <a:rPr lang="en-US" dirty="0"/>
              <a:t>Create a custom route table to point corporate data center-bound traffic to the VPN gateway. You also must update security group rules. (You will learn about security groups in the next section.)</a:t>
            </a:r>
          </a:p>
          <a:p>
            <a:pPr marL="228600" indent="-228600">
              <a:buAutoNum type="arabicPeriod"/>
            </a:pPr>
            <a:r>
              <a:rPr lang="en-US" dirty="0"/>
              <a:t>Establish an </a:t>
            </a:r>
            <a:r>
              <a:rPr lang="en-US" i="1" dirty="0"/>
              <a:t>AWS Site-to-Site VPN (Site-to-Site VPN) connection </a:t>
            </a:r>
            <a:r>
              <a:rPr lang="en-US" dirty="0"/>
              <a:t>to link the two systems together.</a:t>
            </a:r>
          </a:p>
          <a:p>
            <a:pPr marL="228600" indent="-228600">
              <a:buAutoNum type="arabicPeriod"/>
            </a:pPr>
            <a:r>
              <a:rPr lang="en-US" dirty="0"/>
              <a:t>Configure routing to pass traffic through the connection. </a:t>
            </a:r>
          </a:p>
          <a:p>
            <a:pPr marL="0" marR="0" indent="0" algn="l" defTabSz="457200" rtl="0" eaLnBrk="1" fontAlgn="auto" latinLnBrk="0" hangingPunct="1">
              <a:lnSpc>
                <a:spcPct val="100000"/>
              </a:lnSpc>
              <a:spcBef>
                <a:spcPct val="0"/>
              </a:spcBef>
              <a:spcAft>
                <a:spcPts val="600"/>
              </a:spcAft>
              <a:buClrTx/>
              <a:buSzTx/>
              <a:buFontTx/>
              <a:buNone/>
              <a:tabLst/>
              <a:defRPr/>
            </a:pPr>
            <a:endParaRPr lang="en-US" dirty="0"/>
          </a:p>
          <a:p>
            <a:pPr defTabSz="457200">
              <a:spcBef>
                <a:spcPct val="0"/>
              </a:spcBef>
              <a:spcAft>
                <a:spcPts val="600"/>
              </a:spcAft>
              <a:defRPr/>
            </a:pPr>
            <a:r>
              <a:rPr lang="en-US" dirty="0"/>
              <a:t>For more information about AWS Site-to-Site VPN and other VPN connectivity options, see </a:t>
            </a:r>
            <a:r>
              <a:rPr lang="en-US" dirty="0">
                <a:ea typeface="Amazon Ember Light" panose="020B0403020204020204" pitchFamily="34" charset="0"/>
                <a:cs typeface="Amazon Ember Light" panose="020B0403020204020204" pitchFamily="34" charset="0"/>
              </a:rPr>
              <a:t>VPN Connections in the 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https://docs.aws.amazon.com/vpc/latest/userguide/vpn-connections.html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90391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One of the challenges of network communication is network performance. Performance can be negatively affected if your data center is located far away from your AWS Region. For such situations, AWS offers AWS Direct Connect, or</a:t>
            </a:r>
            <a:r>
              <a:rPr lang="en-US" baseline="0" dirty="0"/>
              <a:t> DX</a:t>
            </a:r>
            <a:r>
              <a:rPr lang="en-US" dirty="0"/>
              <a:t>. </a:t>
            </a:r>
            <a:r>
              <a:rPr lang="en-US" i="1" dirty="0"/>
              <a:t>AWS Direct Connect</a:t>
            </a:r>
            <a:r>
              <a:rPr lang="en-US" dirty="0"/>
              <a:t> enables you to establish a dedicated, private network connection between your network and one of the DX locations. This private connection can reduce your network costs, increase bandwidth throughput, and provide a more consistent network experience than internet-based connections. DX uses open</a:t>
            </a:r>
            <a:r>
              <a:rPr lang="en-US" baseline="0" dirty="0"/>
              <a:t> </a:t>
            </a:r>
            <a:r>
              <a:rPr lang="en-US" dirty="0"/>
              <a:t>standard 802.1q virtual local area networks (VLANs).</a:t>
            </a:r>
          </a:p>
          <a:p>
            <a:endParaRPr lang="en-US" dirty="0"/>
          </a:p>
          <a:p>
            <a:pPr>
              <a:defRPr/>
            </a:pPr>
            <a:r>
              <a:rPr lang="en-US" dirty="0"/>
              <a:t>For more information about DX, see the </a:t>
            </a:r>
            <a:r>
              <a:rPr lang="en-US" dirty="0">
                <a:ea typeface="Amazon Ember Light" panose="020B0403020204020204" pitchFamily="34" charset="0"/>
                <a:cs typeface="Amazon Ember Light" panose="020B0403020204020204" pitchFamily="34" charset="0"/>
              </a:rPr>
              <a:t>AWS Direct Connect product page at </a:t>
            </a:r>
            <a:r>
              <a:rPr lang="en-US" dirty="0">
                <a:ea typeface="Amazon Ember Light" panose="020B0403020204020204" pitchFamily="34" charset="0"/>
                <a:cs typeface="Amazon Ember Light" panose="020B0403020204020204" pitchFamily="34" charset="0"/>
                <a:hlinkClick r:id="rId3"/>
              </a:rPr>
              <a:t>https://aws.amazon.com/directconnect/</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046616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54989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a:t>
            </a:r>
            <a:r>
              <a:rPr lang="en-US" i="1" dirty="0"/>
              <a:t>VPC endpoint</a:t>
            </a:r>
            <a:r>
              <a:rPr lang="en-US" i="0" dirty="0"/>
              <a:t> is a virtual device that </a:t>
            </a:r>
            <a:r>
              <a:rPr lang="en-US" dirty="0"/>
              <a:t>enables you to privately connect your VPC to supported AWS services and VPC endpoint services that are powered by AWS </a:t>
            </a:r>
            <a:r>
              <a:rPr lang="en-US" dirty="0" err="1"/>
              <a:t>PrivateLink</a:t>
            </a:r>
            <a:r>
              <a:rPr lang="en-US" dirty="0"/>
              <a:t>. Connection to these services does not require an internet gateway, NAT device, VPN connection, or AWS Direct Connect connection. Instances in your VPC do not require public IP addresses to communicate with resources in the service. Traffic between your VPC and the other service does not leave the Amazon network.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two types of VPC endpoints:</a:t>
            </a:r>
          </a:p>
          <a:p>
            <a:pPr marL="171450" indent="-171450">
              <a:buFont typeface="Arial" panose="020B0604020202020204" pitchFamily="34" charset="0"/>
              <a:buChar char="•"/>
              <a:defRPr/>
            </a:pPr>
            <a:r>
              <a:rPr lang="en-US" dirty="0"/>
              <a:t>An </a:t>
            </a:r>
            <a:r>
              <a:rPr lang="en-US" i="1" dirty="0"/>
              <a:t>interface VPC endpoint</a:t>
            </a:r>
            <a:r>
              <a:rPr lang="en-US" dirty="0"/>
              <a:t> (interface endpoint) enables you to connect to services that are powered by AWS </a:t>
            </a:r>
            <a:r>
              <a:rPr lang="en-US" dirty="0" err="1"/>
              <a:t>PrivateLink</a:t>
            </a:r>
            <a:r>
              <a:rPr lang="en-US" dirty="0"/>
              <a:t>. These services include some AWS services, services that are hosted by other AWS customers and AWS Partner Network (APN) Partners in their own VPCs (referred to as </a:t>
            </a:r>
            <a:r>
              <a:rPr lang="en-US" i="1" dirty="0"/>
              <a:t>endpoint services</a:t>
            </a:r>
            <a:r>
              <a:rPr lang="en-US" dirty="0"/>
              <a:t>), and supported AWS Marketplace APN Partner services. The owner of the service is the </a:t>
            </a:r>
            <a:r>
              <a:rPr lang="en-US" i="1" dirty="0"/>
              <a:t>service provider</a:t>
            </a:r>
            <a:r>
              <a:rPr lang="en-US" dirty="0"/>
              <a:t>, and you—as the principal who creates the interface endpoint—are the </a:t>
            </a:r>
            <a:r>
              <a:rPr lang="en-US" i="1" dirty="0"/>
              <a:t>service consumer</a:t>
            </a:r>
            <a:r>
              <a:rPr lang="en-US" dirty="0"/>
              <a:t>. You are charged for creating and using an interface endpoint to a service. Hourly usage rates and data processing rates apply. See the AWS Documentation for a list of supported </a:t>
            </a:r>
            <a:r>
              <a:rPr lang="en-US" dirty="0">
                <a:ea typeface="Amazon Ember Light" panose="020B0403020204020204" pitchFamily="34" charset="0"/>
                <a:cs typeface="Amazon Ember Light" panose="020B0403020204020204" pitchFamily="34" charset="0"/>
              </a:rPr>
              <a:t>interface endpoints </a:t>
            </a:r>
            <a:r>
              <a:rPr lang="en-US" dirty="0"/>
              <a:t>and for more information about the example shown here at </a:t>
            </a:r>
            <a:r>
              <a:rPr lang="en-US" dirty="0">
                <a:hlinkClick r:id="rId3"/>
              </a:rPr>
              <a:t>https://docs.aws.amazon.com/vpc/latest/privatelink/create-interface-endpoint.html</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Gateway endpoints: The use of gateway endpoints incurs no additional charge. Standard charges for data transfer and resource usage apply.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For more information about VPC endpoints, see </a:t>
            </a:r>
            <a:r>
              <a:rPr lang="en-US" dirty="0">
                <a:ea typeface="Amazon Ember Light" panose="020B0403020204020204" pitchFamily="34" charset="0"/>
                <a:cs typeface="Amazon Ember Light" panose="020B0403020204020204" pitchFamily="34" charset="0"/>
              </a:rPr>
              <a:t>VPC Endpoints in the AWS Documentation at </a:t>
            </a:r>
            <a:r>
              <a:rPr lang="en-US" dirty="0">
                <a:ea typeface="Amazon Ember Light" panose="020B0403020204020204" pitchFamily="34" charset="0"/>
                <a:cs typeface="Amazon Ember Light" panose="020B0403020204020204" pitchFamily="34" charset="0"/>
                <a:hlinkClick r:id="rId4"/>
              </a:rPr>
              <a:t>https://docs.aws.amazon.com/vpc/latest/privatelink/concepts.html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34868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708158"/>
          </a:xfrm>
          <a:prstGeom prst="rect">
            <a:avLst/>
          </a:prstGeom>
        </p:spPr>
        <p:txBody>
          <a:bodyPr/>
          <a:lstStyle/>
          <a:p>
            <a:r>
              <a:rPr lang="en-US" dirty="0"/>
              <a:t>You can configure your VPCs in several ways, and take advantage of numerous connectivity options and gateways. These options and gateways include AWS Direct Connect (via DX gateways), NAT gateways, internet gateways, VPC peering, etc. It is not uncommon to find AWS customers with hundreds of VPCs distributed across AWS accounts and Regions to serve multiple lines of business, teams, projects, and so forth. Things get more complex when customers start to set up connectivity between their VPCs. All the connectivity options are strictly point-to-point, so the number of VPC-to-VPC connections can grow quickly. As you grow the number of workloads that run on AWS, you must be able to scale your networks across multiple accounts and VPCs to keep up with the growth.</a:t>
            </a:r>
          </a:p>
          <a:p>
            <a:endParaRPr lang="en-US" dirty="0"/>
          </a:p>
          <a:p>
            <a:r>
              <a:rPr lang="en-US" dirty="0"/>
              <a:t>Though you can use VPC peering to connect pairs of VPCs, managing point-to-point connectivity across many VPCs without the ability to centrally manage the connectivity policies can be operationally costly and difficult. For on-premises connectivity, you must attach your VPN to each individual VPC. This solution can be time-consuming to build and difficult to manage when the number of VPCs grows into the hundreds.</a:t>
            </a:r>
          </a:p>
          <a:p>
            <a:endParaRPr lang="en-US" dirty="0"/>
          </a:p>
          <a:p>
            <a:r>
              <a:rPr lang="en-US" dirty="0"/>
              <a:t>To solve this problem, you can use AWS Transit Gateway to simplify your networking model. With AWS Transit Gateway, you only need to create and manage a single connection from the central gateway into each VPC, on-premises data center, or remote office across your network. A transit gateway acts as a hub that controls how traffic is routed among all the connected networks, which act like spokes. This hub-and-spoke model significantly simplifies management and reduces operational costs because each network only needs to connect to the transit gateway and not to every other network. Any new VPC is connected to the transit gateway, and is then automatically available to every other network that is connected to the transit gateway. This ease of connectivity makes it easier to scale your network as you grow.</a:t>
            </a:r>
          </a:p>
          <a:p>
            <a:endParaRPr lang="en-US" dirty="0"/>
          </a:p>
        </p:txBody>
      </p:sp>
    </p:spTree>
    <p:extLst>
      <p:ext uri="{BB962C8B-B14F-4D97-AF65-F5344CB8AC3E}">
        <p14:creationId xmlns:p14="http://schemas.microsoft.com/office/powerpoint/2010/main" val="1523175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See if you can recognize the different VPC networking components that you learned about by labeling this network diagram.</a:t>
            </a:r>
          </a:p>
        </p:txBody>
      </p:sp>
    </p:spTree>
    <p:extLst>
      <p:ext uri="{BB962C8B-B14F-4D97-AF65-F5344CB8AC3E}">
        <p14:creationId xmlns:p14="http://schemas.microsoft.com/office/powerpoint/2010/main" val="156910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Now, see how well you did.</a:t>
            </a:r>
          </a:p>
        </p:txBody>
      </p:sp>
    </p:spTree>
    <p:extLst>
      <p:ext uri="{BB962C8B-B14F-4D97-AF65-F5344CB8AC3E}">
        <p14:creationId xmlns:p14="http://schemas.microsoft.com/office/powerpoint/2010/main" val="12218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After completing this module, you should be able to:</a:t>
            </a:r>
          </a:p>
          <a:p>
            <a:pPr marL="171450" indent="-171450">
              <a:buFont typeface="Arial" panose="020B0604020202020204" pitchFamily="34" charset="0"/>
              <a:buChar char="•"/>
            </a:pPr>
            <a:r>
              <a:rPr lang="en-US" dirty="0">
                <a:latin typeface="+mn-lt"/>
              </a:rPr>
              <a:t>Recognize the basics of networking</a:t>
            </a:r>
          </a:p>
          <a:p>
            <a:pPr marL="171450" indent="-171450">
              <a:buFont typeface="Arial" panose="020B0604020202020204" pitchFamily="34" charset="0"/>
              <a:buChar char="•"/>
            </a:pPr>
            <a:r>
              <a:rPr lang="en-US" dirty="0">
                <a:latin typeface="+mn-lt"/>
              </a:rPr>
              <a:t>Describe virtual networking in the cloud with Amazon VPC</a:t>
            </a:r>
          </a:p>
          <a:p>
            <a:pPr marL="171450" indent="-171450">
              <a:buFont typeface="Arial" panose="020B0604020202020204" pitchFamily="34" charset="0"/>
              <a:buChar char="•"/>
            </a:pPr>
            <a:r>
              <a:rPr lang="en-US"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Design a basic VPC architecture</a:t>
            </a:r>
          </a:p>
          <a:p>
            <a:pPr marL="171450" indent="-171450">
              <a:buFont typeface="Arial" panose="020B0604020202020204" pitchFamily="34" charset="0"/>
              <a:buChar char="•"/>
            </a:pPr>
            <a:r>
              <a:rPr lang="en-US"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Identify security groups</a:t>
            </a:r>
          </a:p>
          <a:p>
            <a:pPr marL="171450" indent="-171450">
              <a:buFont typeface="Arial" panose="020B0604020202020204" pitchFamily="34" charset="0"/>
              <a:buChar char="•"/>
            </a:pPr>
            <a:r>
              <a:rPr lang="en-US" dirty="0">
                <a:latin typeface="+mn-lt"/>
              </a:rPr>
              <a:t>Create your own VPC and add additional components to it to produce a customized network</a:t>
            </a:r>
          </a:p>
          <a:p>
            <a:pPr marL="171450" indent="-171450">
              <a:buFont typeface="Arial" panose="020B0604020202020204" pitchFamily="34" charset="0"/>
              <a:buChar char="•"/>
            </a:pPr>
            <a:r>
              <a:rPr lang="en-US" dirty="0">
                <a:latin typeface="+mn-lt"/>
              </a:rPr>
              <a:t>Identify the fundamentals of Amazon Route 53</a:t>
            </a:r>
          </a:p>
          <a:p>
            <a:pPr marL="171450" indent="-171450">
              <a:buFont typeface="Arial" panose="020B0604020202020204" pitchFamily="34" charset="0"/>
              <a:buChar char="•"/>
            </a:pPr>
            <a:r>
              <a:rPr lang="en-US" dirty="0">
                <a:latin typeface="+mn-lt"/>
              </a:rPr>
              <a:t>Recognize the benefits of Amazon CloudFront</a:t>
            </a:r>
            <a:endParaRPr lang="en-US" dirty="0"/>
          </a:p>
        </p:txBody>
      </p:sp>
    </p:spTree>
    <p:extLst>
      <p:ext uri="{BB962C8B-B14F-4D97-AF65-F5344CB8AC3E}">
        <p14:creationId xmlns:p14="http://schemas.microsoft.com/office/powerpoint/2010/main" val="2995846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lvl="0">
              <a:defRPr/>
            </a:pPr>
            <a:r>
              <a:rPr lang="en-US" kern="1200" dirty="0">
                <a:solidFill>
                  <a:schemeClr val="tx1"/>
                </a:solidFill>
                <a:effectLst/>
                <a:ea typeface="+mn-ea"/>
                <a:cs typeface="+mn-cs"/>
              </a:rPr>
              <a:t>Now that you know how to design a VPC, watch </a:t>
            </a:r>
            <a:r>
              <a:rPr lang="en-US" dirty="0">
                <a:ea typeface="Amazon Ember Light" panose="020B0403020204020204" pitchFamily="34" charset="0"/>
                <a:cs typeface="Amazon Ember Light" panose="020B0403020204020204" pitchFamily="34" charset="0"/>
              </a:rPr>
              <a:t>the demonstration at </a:t>
            </a:r>
            <a:r>
              <a:rPr lang="en-US" dirty="0">
                <a:ea typeface="Amazon Ember Light" panose="020B0403020204020204" pitchFamily="34" charset="0"/>
                <a:cs typeface="Amazon Ember Light" panose="020B0403020204020204" pitchFamily="34" charset="0"/>
                <a:hlinkClick r:id="rId3"/>
              </a:rPr>
              <a:t>https://aws-tc-largeobjects.s3-us-west-2.amazonaws.com/ILT-TF-100-ACFNDS-20-EN/Module_5_VPC_Wizard+v2.0.mp4</a:t>
            </a:r>
            <a:r>
              <a:rPr lang="en-US" dirty="0">
                <a:ea typeface="Amazon Ember Light" panose="020B0403020204020204" pitchFamily="34" charset="0"/>
                <a:cs typeface="Amazon Ember Light" panose="020B0403020204020204" pitchFamily="34" charset="0"/>
              </a:rPr>
              <a:t> </a:t>
            </a:r>
            <a:r>
              <a:rPr lang="en-US" kern="1200" dirty="0">
                <a:solidFill>
                  <a:schemeClr val="tx1"/>
                </a:solidFill>
                <a:effectLst/>
                <a:ea typeface="+mn-ea"/>
                <a:cs typeface="+mn-cs"/>
              </a:rPr>
              <a:t>to learn how to use the VPC Wizard to set up a VPC with public and private subnets.</a:t>
            </a:r>
          </a:p>
        </p:txBody>
      </p:sp>
    </p:spTree>
    <p:extLst>
      <p:ext uri="{BB962C8B-B14F-4D97-AF65-F5344CB8AC3E}">
        <p14:creationId xmlns:p14="http://schemas.microsoft.com/office/powerpoint/2010/main" val="3995880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There are several VPC networking options, which include:</a:t>
            </a:r>
          </a:p>
          <a:p>
            <a:pPr marL="628650" lvl="1" indent="-171450">
              <a:buFont typeface="Arial" panose="020B0604020202020204" pitchFamily="34" charset="0"/>
              <a:buChar char="•"/>
            </a:pPr>
            <a:r>
              <a:rPr lang="en-US" dirty="0"/>
              <a:t>Internet gateway: Connects your VPC to the internet</a:t>
            </a:r>
          </a:p>
          <a:p>
            <a:pPr marL="628650" lvl="1" indent="-171450">
              <a:buFont typeface="Arial" panose="020B0604020202020204" pitchFamily="34" charset="0"/>
              <a:buChar char="•"/>
            </a:pPr>
            <a:r>
              <a:rPr lang="en-US" dirty="0"/>
              <a:t>NAT gateway: Enables instances in a private subnet to connect to the internet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VPC endpoint: Connects your VPC to supported AWS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VPC peering: Connects your VPC to other VPCs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VPC sharing: Allows multiple AWS accounts to create their application resources into shared, centrally-managed Amazon VPCs</a:t>
            </a:r>
          </a:p>
          <a:p>
            <a:pPr marL="628650" lvl="1" indent="-171450">
              <a:buFont typeface="Arial" panose="020B0604020202020204" pitchFamily="34" charset="0"/>
              <a:buChar char="•"/>
            </a:pPr>
            <a:r>
              <a:rPr lang="en-US" dirty="0"/>
              <a:t>AWS Site-to-Site VPN: Connects your VPC to remote networks</a:t>
            </a:r>
          </a:p>
          <a:p>
            <a:pPr marL="628650" lvl="1" indent="-171450">
              <a:buFont typeface="Arial" panose="020B0604020202020204" pitchFamily="34" charset="0"/>
              <a:buChar char="•"/>
            </a:pPr>
            <a:r>
              <a:rPr lang="en-US" dirty="0"/>
              <a:t>AWS Direct Connect: Connects your VPC to a remote network by using a dedicated network connection</a:t>
            </a:r>
          </a:p>
          <a:p>
            <a:pPr marL="628650" lvl="1" indent="-171450">
              <a:buFont typeface="Arial" panose="020B0604020202020204" pitchFamily="34" charset="0"/>
              <a:buChar char="•"/>
            </a:pPr>
            <a:r>
              <a:rPr lang="en-US" dirty="0"/>
              <a:t>AWS Transit Gateway: A hub-and-spoke connection alternative to VPC peering</a:t>
            </a:r>
          </a:p>
          <a:p>
            <a:pPr marL="171450" indent="-171450">
              <a:buFont typeface="Arial" panose="020B0604020202020204" pitchFamily="34" charset="0"/>
              <a:buChar char="•"/>
            </a:pPr>
            <a:r>
              <a:rPr lang="en-US" dirty="0">
                <a:latin typeface="+mn-lt"/>
              </a:rPr>
              <a:t>You can use the VPC Wizard to implement your design.</a:t>
            </a:r>
          </a:p>
        </p:txBody>
      </p:sp>
    </p:spTree>
    <p:extLst>
      <p:ext uri="{BB962C8B-B14F-4D97-AF65-F5344CB8AC3E}">
        <p14:creationId xmlns:p14="http://schemas.microsoft.com/office/powerpoint/2010/main" val="1353449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Section 4: VPC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You can build security into your VPC architecture in several ways so that you</a:t>
            </a:r>
            <a:r>
              <a:rPr lang="en-US" dirty="0"/>
              <a:t> have complete control over both incoming and outgoing traffic. </a:t>
            </a:r>
            <a:r>
              <a:rPr lang="en-US" kern="1200" dirty="0">
                <a:solidFill>
                  <a:schemeClr val="tx1"/>
                </a:solidFill>
                <a:effectLst/>
                <a:latin typeface="+mn-lt"/>
                <a:ea typeface="+mn-ea"/>
                <a:cs typeface="+mn-cs"/>
              </a:rPr>
              <a:t>In this section, you learn about two Amazon VPC firewall options that you can use to secure your VPC: security groups and network access control lists (network ACLs).</a:t>
            </a:r>
          </a:p>
        </p:txBody>
      </p:sp>
    </p:spTree>
    <p:extLst>
      <p:ext uri="{BB962C8B-B14F-4D97-AF65-F5344CB8AC3E}">
        <p14:creationId xmlns:p14="http://schemas.microsoft.com/office/powerpoint/2010/main" val="3330131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a:t>
            </a:r>
            <a:r>
              <a:rPr lang="en-US" i="1" dirty="0"/>
              <a:t>security group</a:t>
            </a:r>
            <a:r>
              <a:rPr lang="en-US" dirty="0"/>
              <a:t> acts as a virtual firewall for your instance, and it controls inbound and outbound traffic. Security groups act at the instance level, not the subnet level. Therefore, each instance in a subnet in your VPC can be assigned to a different set of security groups.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At the most basic level, a security group is a way for you to filter traffic to your instances.</a:t>
            </a:r>
          </a:p>
        </p:txBody>
      </p:sp>
    </p:spTree>
    <p:extLst>
      <p:ext uri="{BB962C8B-B14F-4D97-AF65-F5344CB8AC3E}">
        <p14:creationId xmlns:p14="http://schemas.microsoft.com/office/powerpoint/2010/main" val="1887744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Security groups have </a:t>
            </a:r>
            <a:r>
              <a:rPr lang="en-US" i="1" dirty="0"/>
              <a:t>rules</a:t>
            </a:r>
            <a:r>
              <a:rPr lang="en-US" dirty="0"/>
              <a:t> that control the inbound and outbound traffic. When you create a security group, it has no inbound rules. Therefore, </a:t>
            </a:r>
            <a:r>
              <a:rPr lang="en-US" i="1" dirty="0"/>
              <a:t>no inbound traffic that originates from another host to your instance is allowed </a:t>
            </a:r>
            <a:r>
              <a:rPr lang="en-US" dirty="0"/>
              <a:t>until you add inbound rules to the security group. By default, a security group includes an outbound rule that </a:t>
            </a:r>
            <a:r>
              <a:rPr lang="en-US" i="1" dirty="0"/>
              <a:t>allows all outbound traffic</a:t>
            </a:r>
            <a:r>
              <a:rPr lang="en-US" dirty="0"/>
              <a:t>. You can remove the rule and add outbound rules that allow specific outbound traffic only. If your security group has no outbound rules, no outbound traffic that originates from your instance is allowed.</a:t>
            </a:r>
          </a:p>
          <a:p>
            <a:endParaRPr lang="en-US" dirty="0"/>
          </a:p>
          <a:p>
            <a:r>
              <a:rPr lang="en-US" dirty="0"/>
              <a:t>Security groups are </a:t>
            </a:r>
            <a:r>
              <a:rPr lang="en-US" i="1" dirty="0"/>
              <a:t>stateful</a:t>
            </a:r>
            <a:r>
              <a:rPr lang="en-US" dirty="0"/>
              <a:t>, which means that state information is kept even after a request is processed. Thus,</a:t>
            </a:r>
            <a:r>
              <a:rPr lang="en-US" baseline="0" dirty="0"/>
              <a:t> if</a:t>
            </a:r>
            <a:r>
              <a:rPr lang="en-US" dirty="0"/>
              <a:t> you send a request from your instance, the response traffic for that request is allowed to flow in regardless of inbound security group rules. Responses to allowed inbound traffic are allowed to flow out, regardless of outbound rules. </a:t>
            </a:r>
          </a:p>
        </p:txBody>
      </p:sp>
    </p:spTree>
    <p:extLst>
      <p:ext uri="{BB962C8B-B14F-4D97-AF65-F5344CB8AC3E}">
        <p14:creationId xmlns:p14="http://schemas.microsoft.com/office/powerpoint/2010/main" val="203058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custom security group, you can specify allow rules, but not deny rules. All rules are evaluated before the decision to allow traffic.</a:t>
            </a:r>
          </a:p>
        </p:txBody>
      </p:sp>
    </p:spTree>
    <p:extLst>
      <p:ext uri="{BB962C8B-B14F-4D97-AF65-F5344CB8AC3E}">
        <p14:creationId xmlns:p14="http://schemas.microsoft.com/office/powerpoint/2010/main" val="1383490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a:t>
            </a:r>
            <a:r>
              <a:rPr lang="en-US" b="0" i="1" dirty="0"/>
              <a:t>network access control list (network ACL)</a:t>
            </a:r>
            <a:r>
              <a:rPr lang="en-US" b="1" dirty="0"/>
              <a:t> </a:t>
            </a:r>
            <a:r>
              <a:rPr lang="en-US" dirty="0"/>
              <a:t>is an optional layer of security for your Amazon VPC. It acts as a firewall for controlling traffic in and out of one or more subnets. To add another layer of security to your VPC, you can set up network ACLs with rules that are similar to your security groups.</a:t>
            </a:r>
          </a:p>
          <a:p>
            <a:endParaRPr lang="en-US" dirty="0"/>
          </a:p>
          <a:p>
            <a:r>
              <a:rPr lang="en-US" dirty="0"/>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p>
        </p:txBody>
      </p:sp>
    </p:spTree>
    <p:extLst>
      <p:ext uri="{BB962C8B-B14F-4D97-AF65-F5344CB8AC3E}">
        <p14:creationId xmlns:p14="http://schemas.microsoft.com/office/powerpoint/2010/main" val="2160340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network ACL has separate inbound and outbound rules, and each rule can either allow or deny traffic. Your VPC automatically comes with a modifiable default network ACL. By default, it allows all inbound and outbound IPv4 traffic and, if applicable, IPv6 traffic. The table shows a default network ACL.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ACLs are </a:t>
            </a:r>
            <a:r>
              <a:rPr lang="en-US" i="1" dirty="0"/>
              <a:t>stateless</a:t>
            </a:r>
            <a:r>
              <a:rPr lang="en-US" dirty="0"/>
              <a:t>, which means that no information about a request is maintained after a request is processed. </a:t>
            </a:r>
          </a:p>
        </p:txBody>
      </p:sp>
    </p:spTree>
    <p:extLst>
      <p:ext uri="{BB962C8B-B14F-4D97-AF65-F5344CB8AC3E}">
        <p14:creationId xmlns:p14="http://schemas.microsoft.com/office/powerpoint/2010/main" val="2150793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create a custom network ACL and associate it with a subnet. By default, each custom network ACL denies all inbound and outbound traffic until you add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network ACL contains a numbered list of rules that are evaluated in order, starting with the lowest numbered rule. The purpose is to determine whether traffic is allowed in or out of any subnet that is associated with the network ACL. The highest number that you can use for a rule is 32,766. AWS recommends that you create rules in increments (for example, increments of 10 or 100) so that you can insert new rules where you need them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For more information about network ACLs, see </a:t>
            </a:r>
            <a:r>
              <a:rPr lang="en-US" dirty="0">
                <a:ea typeface="Amazon Ember Light" panose="020B0403020204020204" pitchFamily="34" charset="0"/>
                <a:cs typeface="Amazon Ember Light" panose="020B0403020204020204" pitchFamily="34" charset="0"/>
              </a:rPr>
              <a:t>Network ACLs </a:t>
            </a:r>
            <a:r>
              <a:rPr lang="en-US" dirty="0"/>
              <a:t>in the AWS Documentation at </a:t>
            </a:r>
            <a:r>
              <a:rPr lang="en-US" dirty="0">
                <a:hlinkClick r:id="rId3"/>
              </a:rPr>
              <a:t>https://docs.aws.amazon.com/vpc/latest/userguide/vpc-network-acls.html</a:t>
            </a:r>
            <a:r>
              <a:rPr lang="en-US" dirty="0"/>
              <a:t>.</a:t>
            </a:r>
          </a:p>
        </p:txBody>
      </p:sp>
    </p:spTree>
    <p:extLst>
      <p:ext uri="{BB962C8B-B14F-4D97-AF65-F5344CB8AC3E}">
        <p14:creationId xmlns:p14="http://schemas.microsoft.com/office/powerpoint/2010/main" val="1386258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dirty="0"/>
              <a:t>Here is a summary of the differences between security groups and network ACLs:</a:t>
            </a:r>
          </a:p>
          <a:p>
            <a:pPr marL="228600" indent="-228600">
              <a:buFont typeface="Arial" panose="020B0604020202020204" pitchFamily="34" charset="0"/>
              <a:buChar char="•"/>
            </a:pPr>
            <a:r>
              <a:rPr lang="en-US" b="0" dirty="0"/>
              <a:t>Security groups</a:t>
            </a:r>
            <a:r>
              <a:rPr lang="en-US" b="1" dirty="0"/>
              <a:t> </a:t>
            </a:r>
            <a:r>
              <a:rPr lang="en-US" dirty="0"/>
              <a:t>act at the instance level, but </a:t>
            </a:r>
            <a:r>
              <a:rPr lang="en-US" b="0" dirty="0"/>
              <a:t>network </a:t>
            </a:r>
            <a:r>
              <a:rPr lang="en-US" dirty="0"/>
              <a:t>ACLs act at the subnet level.</a:t>
            </a:r>
          </a:p>
          <a:p>
            <a:pPr marL="228600" indent="-228600">
              <a:buFont typeface="Arial" panose="020B0604020202020204" pitchFamily="34" charset="0"/>
              <a:buChar char="•"/>
            </a:pPr>
            <a:r>
              <a:rPr lang="en-US" baseline="0" dirty="0"/>
              <a:t>Security groups support allow rules only, but </a:t>
            </a:r>
            <a:r>
              <a:rPr lang="en-US" b="0" dirty="0"/>
              <a:t>network </a:t>
            </a:r>
            <a:r>
              <a:rPr lang="en-US" baseline="0" dirty="0"/>
              <a:t>ACLs support both allow and deny rules.</a:t>
            </a:r>
          </a:p>
          <a:p>
            <a:pPr marL="228600" indent="-228600">
              <a:buFont typeface="Arial" panose="020B0604020202020204" pitchFamily="34" charset="0"/>
              <a:buChar char="•"/>
            </a:pPr>
            <a:r>
              <a:rPr lang="en-US" baseline="0" dirty="0"/>
              <a:t>Security groups are stateful, but </a:t>
            </a:r>
            <a:r>
              <a:rPr lang="en-US" b="0" dirty="0"/>
              <a:t>network </a:t>
            </a:r>
            <a:r>
              <a:rPr lang="en-US" baseline="0" dirty="0"/>
              <a:t>ACLs are stateless.</a:t>
            </a:r>
          </a:p>
          <a:p>
            <a:pPr marL="228600" indent="-228600">
              <a:buFont typeface="Arial" panose="020B0604020202020204" pitchFamily="34" charset="0"/>
              <a:buChar char="•"/>
            </a:pPr>
            <a:r>
              <a:rPr lang="en-US" baseline="0" dirty="0"/>
              <a:t>For security groups, all rules are evaluated before the decision is made to allow traffic. For </a:t>
            </a:r>
            <a:r>
              <a:rPr lang="en-US" b="0" dirty="0"/>
              <a:t>network </a:t>
            </a:r>
            <a:r>
              <a:rPr lang="en-US" baseline="0" dirty="0"/>
              <a:t>ACLs, rules are evaluated in number order before the decision is made to allow traffic.</a:t>
            </a:r>
          </a:p>
        </p:txBody>
      </p:sp>
    </p:spTree>
    <p:extLst>
      <p:ext uri="{BB962C8B-B14F-4D97-AF65-F5344CB8AC3E}">
        <p14:creationId xmlns:p14="http://schemas.microsoft.com/office/powerpoint/2010/main" val="119682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1: Networking basics</a:t>
            </a:r>
          </a:p>
          <a:p>
            <a:endParaRPr lang="en-US" dirty="0"/>
          </a:p>
          <a:p>
            <a:r>
              <a:rPr lang="en-US" dirty="0"/>
              <a:t>In this section, you</a:t>
            </a:r>
            <a:r>
              <a:rPr lang="en-US" baseline="0" dirty="0"/>
              <a:t> will</a:t>
            </a:r>
            <a:r>
              <a:rPr lang="en-US" dirty="0"/>
              <a:t> review a few basic networking concepts that provide the necessary foundation to your understanding of the AWS networking service, </a:t>
            </a:r>
            <a:r>
              <a:rPr lang="en-US" i="0" dirty="0"/>
              <a:t>Amazon Virtual Private Cloud (Amazon VPC)</a:t>
            </a:r>
            <a:r>
              <a:rPr lang="en-US" dirty="0"/>
              <a:t>.</a:t>
            </a:r>
          </a:p>
        </p:txBody>
      </p:sp>
    </p:spTree>
    <p:extLst>
      <p:ext uri="{BB962C8B-B14F-4D97-AF65-F5344CB8AC3E}">
        <p14:creationId xmlns:p14="http://schemas.microsoft.com/office/powerpoint/2010/main" val="3892864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Now,</a:t>
            </a:r>
            <a:r>
              <a:rPr lang="en-US" kern="1200" baseline="0" dirty="0">
                <a:solidFill>
                  <a:schemeClr val="tx1"/>
                </a:solidFill>
                <a:effectLst/>
                <a:ea typeface="+mn-ea"/>
                <a:cs typeface="+mn-cs"/>
              </a:rPr>
              <a:t> </a:t>
            </a:r>
            <a:r>
              <a:rPr lang="en-US" kern="1200" dirty="0">
                <a:solidFill>
                  <a:schemeClr val="tx1"/>
                </a:solidFill>
                <a:effectLst/>
                <a:ea typeface="+mn-ea"/>
                <a:cs typeface="+mn-cs"/>
              </a:rPr>
              <a:t>it’s your turn! In this scenario, you are a small business owner with a website that is hosted on an Amazon</a:t>
            </a:r>
            <a:r>
              <a:rPr lang="en-US" kern="1200" baseline="0" dirty="0">
                <a:solidFill>
                  <a:schemeClr val="tx1"/>
                </a:solidFill>
                <a:effectLst/>
                <a:ea typeface="+mn-ea"/>
                <a:cs typeface="+mn-cs"/>
              </a:rPr>
              <a:t> Elastic Compute Cloud (Amazon EC2)</a:t>
            </a:r>
            <a:r>
              <a:rPr lang="en-US" kern="1200" dirty="0">
                <a:solidFill>
                  <a:schemeClr val="tx1"/>
                </a:solidFill>
                <a:effectLst/>
                <a:ea typeface="+mn-ea"/>
                <a:cs typeface="+mn-cs"/>
              </a:rPr>
              <a:t> instance. You have customer data that is stored on a backend database that you want to keep private. </a:t>
            </a:r>
          </a:p>
          <a:p>
            <a:endParaRPr lang="en-US" kern="1200" dirty="0">
              <a:solidFill>
                <a:schemeClr val="tx1"/>
              </a:solidFill>
              <a:effectLst/>
              <a:ea typeface="+mn-ea"/>
              <a:cs typeface="+mn-cs"/>
            </a:endParaRPr>
          </a:p>
          <a:p>
            <a:r>
              <a:rPr lang="en-US" kern="1200" dirty="0">
                <a:solidFill>
                  <a:schemeClr val="tx1"/>
                </a:solidFill>
                <a:effectLst/>
                <a:ea typeface="+mn-ea"/>
                <a:cs typeface="+mn-cs"/>
              </a:rPr>
              <a:t>See if you can design a VPC that meets the following requirements: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web server and database server must be in separate subnets.</a:t>
            </a:r>
          </a:p>
          <a:p>
            <a:pPr marL="171450" indent="-171450">
              <a:buFont typeface="Arial" panose="020B0604020202020204" pitchFamily="34" charset="0"/>
              <a:buChar char="•"/>
            </a:pPr>
            <a:r>
              <a:rPr lang="en-US" dirty="0"/>
              <a:t>The first address of your network must be 10.0.0.0. </a:t>
            </a:r>
            <a:r>
              <a:rPr lang="en-US" dirty="0">
                <a:ea typeface="Amazon Ember Light" panose="020B0403020204020204" pitchFamily="34" charset="0"/>
                <a:cs typeface="Amazon Ember Light" panose="020B0403020204020204" pitchFamily="34" charset="0"/>
              </a:rPr>
              <a:t>Each subnet must have 256 IPv4 addresses.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customers must always be able to access your web server.</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database server must be able to access the internet to make patch updates.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architecture must be highly available and use at least one custom firewall layer.</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06297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The key</a:t>
            </a:r>
            <a:r>
              <a:rPr lang="en-US" baseline="0" dirty="0">
                <a:latin typeface="+mn-lt"/>
              </a:rPr>
              <a:t> takeaways from this section of the module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mn-lt"/>
              </a:rPr>
              <a:t>Build security into your VPC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mn-lt"/>
              </a:rPr>
              <a:t>Security groups and network ACLs are firewall options that you can use to secure your VPC.</a:t>
            </a:r>
            <a:endParaRPr lang="en-US" dirty="0"/>
          </a:p>
        </p:txBody>
      </p:sp>
    </p:spTree>
    <p:extLst>
      <p:ext uri="{BB962C8B-B14F-4D97-AF65-F5344CB8AC3E}">
        <p14:creationId xmlns:p14="http://schemas.microsoft.com/office/powerpoint/2010/main" val="1559273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You will now work on Lab 2: Build Your VPC and Launch a Web Server.</a:t>
            </a:r>
          </a:p>
        </p:txBody>
      </p:sp>
    </p:spTree>
    <p:extLst>
      <p:ext uri="{BB962C8B-B14F-4D97-AF65-F5344CB8AC3E}">
        <p14:creationId xmlns:p14="http://schemas.microsoft.com/office/powerpoint/2010/main" val="2585440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1" indent="0">
              <a:spcBef>
                <a:spcPts val="1800"/>
              </a:spcBef>
              <a:spcAft>
                <a:spcPts val="800"/>
              </a:spcAft>
              <a:buNone/>
            </a:pPr>
            <a:r>
              <a:rPr lang="en-US" dirty="0">
                <a:latin typeface="+mn-lt"/>
              </a:rPr>
              <a:t>In this lab, you use Amazon VPC to create your own VPC and add some components to produce a customized network. You also create a security group for your VPC, and then create an EC2 instance and configure it to run a web server and to use the security group. You then launch the EC2 instance into the VPC.</a:t>
            </a:r>
          </a:p>
        </p:txBody>
      </p:sp>
    </p:spTree>
    <p:extLst>
      <p:ext uri="{BB962C8B-B14F-4D97-AF65-F5344CB8AC3E}">
        <p14:creationId xmlns:p14="http://schemas.microsoft.com/office/powerpoint/2010/main" val="2521218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this lab, you complete these tasks:</a:t>
            </a:r>
          </a:p>
          <a:p>
            <a:pPr marL="171450" indent="-171450">
              <a:buFont typeface="Arial" panose="020B0604020202020204" pitchFamily="34" charset="0"/>
              <a:buChar char="•"/>
            </a:pPr>
            <a:r>
              <a:rPr lang="en-US" dirty="0">
                <a:latin typeface="+mn-lt"/>
              </a:rPr>
              <a:t>Create a VPC.</a:t>
            </a:r>
          </a:p>
          <a:p>
            <a:pPr marL="171450" indent="-171450">
              <a:buFont typeface="Arial" panose="020B0604020202020204" pitchFamily="34" charset="0"/>
              <a:buChar char="•"/>
            </a:pPr>
            <a:r>
              <a:rPr lang="en-US" dirty="0">
                <a:latin typeface="+mn-lt"/>
              </a:rPr>
              <a:t>Create additional subnets.</a:t>
            </a:r>
          </a:p>
          <a:p>
            <a:pPr marL="171450" indent="-171450">
              <a:buFont typeface="Arial" panose="020B0604020202020204" pitchFamily="34" charset="0"/>
              <a:buChar char="•"/>
            </a:pPr>
            <a:r>
              <a:rPr lang="en-US" dirty="0">
                <a:latin typeface="+mn-lt"/>
              </a:rPr>
              <a:t>Create a VPC security group.</a:t>
            </a:r>
          </a:p>
          <a:p>
            <a:pPr marL="171450" indent="-171450">
              <a:buFont typeface="Arial" panose="020B0604020202020204" pitchFamily="34" charset="0"/>
              <a:buChar char="•"/>
            </a:pPr>
            <a:r>
              <a:rPr lang="en-US" dirty="0">
                <a:latin typeface="+mn-lt"/>
              </a:rPr>
              <a:t>Launch a web server instance.</a:t>
            </a:r>
            <a:endParaRPr lang="en-US" dirty="0"/>
          </a:p>
        </p:txBody>
      </p:sp>
    </p:spTree>
    <p:extLst>
      <p:ext uri="{BB962C8B-B14F-4D97-AF65-F5344CB8AC3E}">
        <p14:creationId xmlns:p14="http://schemas.microsoft.com/office/powerpoint/2010/main" val="3835756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architecture diagram depicts what you create in the lab.</a:t>
            </a:r>
          </a:p>
        </p:txBody>
      </p:sp>
    </p:spTree>
    <p:extLst>
      <p:ext uri="{BB962C8B-B14F-4D97-AF65-F5344CB8AC3E}">
        <p14:creationId xmlns:p14="http://schemas.microsoft.com/office/powerpoint/2010/main" val="597336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It is now time to start the lab. It should take you approximately 30 minutes to complete the lab.</a:t>
            </a:r>
          </a:p>
        </p:txBody>
      </p:sp>
    </p:spTree>
    <p:extLst>
      <p:ext uri="{BB962C8B-B14F-4D97-AF65-F5344CB8AC3E}">
        <p14:creationId xmlns:p14="http://schemas.microsoft.com/office/powerpoint/2010/main" val="420333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this lab, you: </a:t>
            </a:r>
          </a:p>
          <a:p>
            <a:pPr marL="171450" lvl="0" indent="-171450">
              <a:buFont typeface="Arial" panose="020B0604020202020204" pitchFamily="34" charset="0"/>
              <a:buChar char="•"/>
            </a:pPr>
            <a:r>
              <a:rPr lang="en-US" dirty="0"/>
              <a:t>Created an Amazon VPC.</a:t>
            </a:r>
          </a:p>
          <a:p>
            <a:pPr marL="171450" lvl="0" indent="-171450">
              <a:buFont typeface="Arial" panose="020B0604020202020204" pitchFamily="34" charset="0"/>
              <a:buChar char="•"/>
            </a:pPr>
            <a:r>
              <a:rPr lang="en-US" dirty="0"/>
              <a:t>Created additional subnets.</a:t>
            </a:r>
          </a:p>
          <a:p>
            <a:pPr marL="171450" lvl="0" indent="-171450">
              <a:buFont typeface="Arial" panose="020B0604020202020204" pitchFamily="34" charset="0"/>
              <a:buChar char="•"/>
            </a:pPr>
            <a:r>
              <a:rPr lang="en-US" dirty="0"/>
              <a:t>Created an Amazon VPC security group. </a:t>
            </a:r>
          </a:p>
          <a:p>
            <a:pPr marL="171450" lvl="0" indent="-171450">
              <a:buFont typeface="Arial" panose="020B0604020202020204" pitchFamily="34" charset="0"/>
              <a:buChar char="•"/>
            </a:pPr>
            <a:r>
              <a:rPr lang="en-US" dirty="0"/>
              <a:t>Launched a web server instance on Amazon EC2.</a:t>
            </a:r>
          </a:p>
        </p:txBody>
      </p:sp>
    </p:spTree>
    <p:extLst>
      <p:ext uri="{BB962C8B-B14F-4D97-AF65-F5344CB8AC3E}">
        <p14:creationId xmlns:p14="http://schemas.microsoft.com/office/powerpoint/2010/main" val="925909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5: Amazon Route 53</a:t>
            </a:r>
          </a:p>
        </p:txBody>
      </p:sp>
    </p:spTree>
    <p:extLst>
      <p:ext uri="{BB962C8B-B14F-4D97-AF65-F5344CB8AC3E}">
        <p14:creationId xmlns:p14="http://schemas.microsoft.com/office/powerpoint/2010/main" val="3459643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26804"/>
          </a:xfrm>
          <a:prstGeom prst="rect">
            <a:avLst/>
          </a:prstGeom>
        </p:spPr>
        <p:txBody>
          <a:bodyPr/>
          <a:lstStyle/>
          <a:p>
            <a:r>
              <a:rPr lang="en-US" kern="1200" dirty="0">
                <a:solidFill>
                  <a:schemeClr val="tx1"/>
                </a:solidFill>
                <a:effectLst/>
                <a:latin typeface="+mn-lt"/>
                <a:ea typeface="+mn-ea"/>
                <a:cs typeface="+mn-cs"/>
              </a:rPr>
              <a:t>Amazon Route 53 is a highly available and scalable cloud </a:t>
            </a:r>
            <a:r>
              <a:rPr lang="en-US" dirty="0"/>
              <a:t>Domain Name System (DNS) web </a:t>
            </a:r>
            <a:r>
              <a:rPr lang="en-US" kern="1200" dirty="0">
                <a:solidFill>
                  <a:schemeClr val="tx1"/>
                </a:solidFill>
                <a:effectLst/>
                <a:latin typeface="+mn-lt"/>
                <a:ea typeface="+mn-ea"/>
                <a:cs typeface="+mn-cs"/>
              </a:rPr>
              <a:t>service. It is designed to give developers and businesses a</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reliable and cost-effective way to route users to internet applications by translating names (like </a:t>
            </a:r>
            <a:r>
              <a:rPr lang="en-US" i="1" kern="1200" dirty="0" err="1">
                <a:solidFill>
                  <a:schemeClr val="tx1"/>
                </a:solidFill>
                <a:effectLst/>
                <a:latin typeface="+mn-lt"/>
                <a:ea typeface="+mn-ea"/>
                <a:cs typeface="+mn-cs"/>
              </a:rPr>
              <a:t>www.example.com</a:t>
            </a:r>
            <a:r>
              <a:rPr lang="en-US" kern="1200" dirty="0">
                <a:solidFill>
                  <a:schemeClr val="tx1"/>
                </a:solidFill>
                <a:effectLst/>
                <a:latin typeface="+mn-lt"/>
                <a:ea typeface="+mn-ea"/>
                <a:cs typeface="+mn-cs"/>
              </a:rPr>
              <a:t>) into the numeric IP addresses (like </a:t>
            </a:r>
            <a:r>
              <a:rPr lang="en-US" i="1" kern="1200" dirty="0">
                <a:solidFill>
                  <a:schemeClr val="tx1"/>
                </a:solidFill>
                <a:effectLst/>
                <a:latin typeface="+mn-lt"/>
                <a:ea typeface="+mn-ea"/>
                <a:cs typeface="+mn-cs"/>
              </a:rPr>
              <a:t>192.0.2.1</a:t>
            </a:r>
            <a:r>
              <a:rPr lang="en-US" kern="1200" dirty="0">
                <a:solidFill>
                  <a:schemeClr val="tx1"/>
                </a:solidFill>
                <a:effectLst/>
                <a:latin typeface="+mn-lt"/>
                <a:ea typeface="+mn-ea"/>
                <a:cs typeface="+mn-cs"/>
              </a:rPr>
              <a:t>) that computers use to connect to each other. In addition, Amazon Route 53 is fully compliant with IPv6. </a:t>
            </a:r>
            <a:r>
              <a:rPr lang="en-US" dirty="0"/>
              <a:t>See more on Domain Name Systems at </a:t>
            </a:r>
            <a:r>
              <a:rPr lang="en-US" dirty="0">
                <a:hlinkClick r:id="rId3"/>
              </a:rPr>
              <a:t>https://aws.amazon.com/route53/what-is-dns/</a:t>
            </a:r>
            <a:r>
              <a:rPr lang="en-US" dirty="0"/>
              <a:t>.</a:t>
            </a:r>
            <a:endParaRPr lang="en-US" kern="1200" dirty="0">
              <a:solidFill>
                <a:schemeClr val="tx1"/>
              </a:solidFill>
              <a:effectLst/>
              <a:latin typeface="+mn-lt"/>
              <a:ea typeface="+mn-ea"/>
              <a:cs typeface="+mn-cs"/>
            </a:endParaRP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effectively connects user requests to infrastructure running in AWS—such as Amazon EC2 instances, Elastic Load Balancing load balancers, or Amazon S3 buckets—and can also be used to route users to infrastructure that is outside of AWS.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use Amazon Route 53 to configure DNS health checks so you that can route traffic to healthy endpoints or independently monitor the health of your application and its endpoints.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kern="1200" dirty="0">
                <a:solidFill>
                  <a:schemeClr val="tx1"/>
                </a:solidFill>
                <a:effectLst/>
                <a:latin typeface="+mn-lt"/>
                <a:ea typeface="+mn-ea"/>
                <a:cs typeface="+mn-cs"/>
              </a:rPr>
            </a:b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also offers Domain Name Registration—you can purchase and manage domain names (like </a:t>
            </a:r>
            <a:r>
              <a:rPr lang="en-US" i="1" kern="1200" dirty="0" err="1">
                <a:solidFill>
                  <a:schemeClr val="tx1"/>
                </a:solidFill>
                <a:effectLst/>
                <a:latin typeface="+mn-lt"/>
                <a:ea typeface="+mn-ea"/>
                <a:cs typeface="+mn-cs"/>
              </a:rPr>
              <a:t>example.com</a:t>
            </a:r>
            <a:r>
              <a:rPr lang="en-US" kern="1200" dirty="0">
                <a:solidFill>
                  <a:schemeClr val="tx1"/>
                </a:solidFill>
                <a:effectLst/>
                <a:latin typeface="+mn-lt"/>
                <a:ea typeface="+mn-ea"/>
                <a:cs typeface="+mn-cs"/>
              </a:rPr>
              <a:t>), and Amazon Route 53 will automatically configure DNS settings for your domains.</a:t>
            </a:r>
          </a:p>
        </p:txBody>
      </p:sp>
    </p:spTree>
    <p:extLst>
      <p:ext uri="{BB962C8B-B14F-4D97-AF65-F5344CB8AC3E}">
        <p14:creationId xmlns:p14="http://schemas.microsoft.com/office/powerpoint/2010/main" val="236640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computer </a:t>
            </a:r>
            <a:r>
              <a:rPr lang="en-US" i="1" dirty="0"/>
              <a:t>network</a:t>
            </a:r>
            <a:r>
              <a:rPr lang="en-US" dirty="0"/>
              <a:t> is two or more client machines that are connected together to share resources. A network can be logically partitioned into </a:t>
            </a:r>
            <a:r>
              <a:rPr lang="en-US" i="1" dirty="0"/>
              <a:t>subnets</a:t>
            </a:r>
            <a:r>
              <a:rPr lang="en-US" dirty="0"/>
              <a:t>. Networking requires a networking device (such as a router or switch) to connect all the clients together and enable communication between them.</a:t>
            </a:r>
          </a:p>
        </p:txBody>
      </p:sp>
    </p:spTree>
    <p:extLst>
      <p:ext uri="{BB962C8B-B14F-4D97-AF65-F5344CB8AC3E}">
        <p14:creationId xmlns:p14="http://schemas.microsoft.com/office/powerpoint/2010/main" val="3780865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Here is the</a:t>
            </a:r>
            <a:r>
              <a:rPr lang="en-US" kern="1200" baseline="0" dirty="0">
                <a:solidFill>
                  <a:schemeClr val="tx1"/>
                </a:solidFill>
                <a:effectLst/>
                <a:ea typeface="+mn-ea"/>
                <a:cs typeface="+mn-cs"/>
              </a:rPr>
              <a:t> basic pattern that Amazon Route 53 follows when a user initiates a DNS request. The DNS resolver checks with your domain in Route 53, gets the IP address, and returns it to the user.</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452261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637821"/>
          </a:xfrm>
          <a:prstGeom prst="rect">
            <a:avLst/>
          </a:prstGeom>
        </p:spPr>
        <p:txBody>
          <a:bodyPr/>
          <a:lstStyle/>
          <a:p>
            <a:pPr>
              <a:buFont typeface="Arial" panose="020B0604020202020204" pitchFamily="34" charset="0"/>
              <a:buNone/>
            </a:pPr>
            <a:r>
              <a:rPr lang="en-US" i="0" dirty="0"/>
              <a:t>Amazon Route 53 supports several types of routing policies, which determine how Amazon Route 53 responds to queries:</a:t>
            </a:r>
          </a:p>
          <a:p>
            <a:pPr marL="171450" indent="-171450">
              <a:buFont typeface="Arial" panose="020B0604020202020204" pitchFamily="34" charset="0"/>
              <a:buChar char="•"/>
            </a:pPr>
            <a:r>
              <a:rPr lang="en-US" i="1" dirty="0"/>
              <a:t>Simple routing (round robin)</a:t>
            </a:r>
            <a:r>
              <a:rPr lang="en-US" i="0" baseline="0" dirty="0"/>
              <a:t> – </a:t>
            </a:r>
            <a:r>
              <a:rPr lang="en-US" i="0" dirty="0"/>
              <a:t>Use for</a:t>
            </a:r>
            <a:r>
              <a:rPr lang="en-US" dirty="0"/>
              <a:t> a single resource that performs a given function for your domain (such</a:t>
            </a:r>
            <a:r>
              <a:rPr lang="en-US" baseline="0" dirty="0"/>
              <a:t> as </a:t>
            </a:r>
            <a:r>
              <a:rPr lang="en-US" dirty="0"/>
              <a:t>a web server that serves content for the </a:t>
            </a:r>
            <a:r>
              <a:rPr lang="en-US" dirty="0" err="1"/>
              <a:t>example.com</a:t>
            </a:r>
            <a:r>
              <a:rPr lang="en-US" dirty="0"/>
              <a:t> website).</a:t>
            </a:r>
          </a:p>
          <a:p>
            <a:pPr marL="171450" indent="-171450">
              <a:buFont typeface="Arial" panose="020B0604020202020204" pitchFamily="34" charset="0"/>
              <a:buChar char="•"/>
            </a:pPr>
            <a:r>
              <a:rPr lang="en-US" i="1" dirty="0"/>
              <a:t>Weighted round robin routing</a:t>
            </a:r>
            <a:r>
              <a:rPr lang="en-US" i="1" baseline="0" dirty="0"/>
              <a:t> –</a:t>
            </a:r>
            <a:r>
              <a:rPr lang="en-US" i="1" dirty="0"/>
              <a:t> </a:t>
            </a:r>
            <a:r>
              <a:rPr lang="en-US" dirty="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a:t>
            </a:r>
            <a:r>
              <a:rPr lang="en-US" baseline="0" dirty="0"/>
              <a:t> </a:t>
            </a:r>
            <a:r>
              <a:rPr lang="en-US" dirty="0"/>
              <a:t>made a software change. For instance, suppose you have two record sets that are associated with one DNS name: one with weight 3 and one with weight 1. In this case, 75</a:t>
            </a:r>
            <a:r>
              <a:rPr lang="en-US" baseline="0" dirty="0"/>
              <a:t> percent</a:t>
            </a:r>
            <a:r>
              <a:rPr lang="en-US" dirty="0"/>
              <a:t> of the time, Amazon Route 53 will return the record set with weight 3,</a:t>
            </a:r>
            <a:r>
              <a:rPr lang="en-US" baseline="0" dirty="0"/>
              <a:t> and </a:t>
            </a:r>
            <a:r>
              <a:rPr lang="en-US" dirty="0"/>
              <a:t>25</a:t>
            </a:r>
            <a:r>
              <a:rPr lang="en-US" baseline="0" dirty="0"/>
              <a:t> percent </a:t>
            </a:r>
            <a:r>
              <a:rPr lang="en-US" dirty="0"/>
              <a:t>of the time, Amazon Route 53 will return the record set with weight 1. Weights can be any number between 0 and 255.</a:t>
            </a:r>
            <a:endParaRPr lang="en-US" i="0" dirty="0"/>
          </a:p>
          <a:p>
            <a:pPr marL="171450" indent="-171450">
              <a:buFont typeface="Arial" panose="020B0604020202020204" pitchFamily="34" charset="0"/>
              <a:buChar char="•"/>
            </a:pPr>
            <a:r>
              <a:rPr lang="en-US" i="1" dirty="0"/>
              <a:t>Latency routing (LBR)</a:t>
            </a:r>
            <a:r>
              <a:rPr lang="en-US" i="1" baseline="0" dirty="0"/>
              <a:t> – </a:t>
            </a:r>
            <a:r>
              <a:rPr lang="en-US" dirty="0"/>
              <a:t>Use when you have resources in multiple AWS Regions and you want to route traffic to the Region that provides the best latency. Latency routing works by routing your customers to the AWS endpoint (for</a:t>
            </a:r>
            <a:r>
              <a:rPr lang="en-US" baseline="0" dirty="0"/>
              <a:t> example, </a:t>
            </a:r>
            <a:r>
              <a:rPr lang="en-US" dirty="0"/>
              <a:t>Amazon EC2 instances, Elastic IP addresses,</a:t>
            </a:r>
            <a:r>
              <a:rPr lang="en-US" b="0" i="0" kern="1200" baseline="0" dirty="0">
                <a:solidFill>
                  <a:schemeClr val="tx1"/>
                </a:solidFill>
                <a:effectLst/>
                <a:ea typeface="+mn-ea"/>
                <a:cs typeface="+mn-cs"/>
              </a:rPr>
              <a:t> </a:t>
            </a:r>
            <a:r>
              <a:rPr lang="en-US"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r>
              <a:rPr lang="en-US" i="1" dirty="0"/>
              <a:t>Geolocation routing</a:t>
            </a:r>
            <a:r>
              <a:rPr lang="en-US" b="0" i="1" kern="1200" baseline="0" dirty="0">
                <a:solidFill>
                  <a:schemeClr val="tx1"/>
                </a:solidFill>
                <a:effectLst/>
              </a:rPr>
              <a:t> – </a:t>
            </a:r>
            <a:r>
              <a:rPr lang="en-US" dirty="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r>
              <a:rPr lang="en-US" i="1" dirty="0" err="1"/>
              <a:t>Geoproximity</a:t>
            </a:r>
            <a:r>
              <a:rPr lang="en-US" i="1" dirty="0"/>
              <a:t> routing</a:t>
            </a:r>
            <a:r>
              <a:rPr lang="en-US" i="0" baseline="0" dirty="0"/>
              <a:t> –</a:t>
            </a:r>
            <a:r>
              <a:rPr lang="en-US" dirty="0"/>
              <a:t> Use when you want to route traffic based on the location of your resources and, optionally, shift traffic from resources in one location to resources in another. </a:t>
            </a:r>
            <a:endParaRPr lang="en-US" i="0" dirty="0"/>
          </a:p>
          <a:p>
            <a:pPr marL="171450" indent="-171450">
              <a:buFont typeface="Arial" panose="020B0604020202020204" pitchFamily="34" charset="0"/>
              <a:buChar char="•"/>
            </a:pPr>
            <a:r>
              <a:rPr lang="en-US" i="1" dirty="0"/>
              <a:t>Failover routing (DNS failover)</a:t>
            </a:r>
            <a:r>
              <a:rPr lang="en-US" i="1" baseline="0" dirty="0"/>
              <a:t> –</a:t>
            </a:r>
            <a:r>
              <a:rPr lang="en-US" dirty="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a:t>
            </a:r>
            <a:r>
              <a:rPr lang="en-US" baseline="0" dirty="0"/>
              <a:t> or </a:t>
            </a:r>
            <a:r>
              <a:rPr lang="en-US" dirty="0"/>
              <a:t>endpoint of your application to determine its availability. You can take advantage of this feature to increase the availability of your customer-facing application. </a:t>
            </a:r>
          </a:p>
          <a:p>
            <a:pPr marL="171450" indent="-171450">
              <a:buFont typeface="Arial" panose="020B0604020202020204" pitchFamily="34" charset="0"/>
              <a:buChar char="•"/>
            </a:pPr>
            <a:r>
              <a:rPr lang="en-US" i="1" dirty="0" err="1"/>
              <a:t>Multivalue</a:t>
            </a:r>
            <a:r>
              <a:rPr lang="en-US" i="1" dirty="0"/>
              <a:t> answer routing</a:t>
            </a:r>
            <a:r>
              <a:rPr lang="en-US" i="0" baseline="0" dirty="0"/>
              <a:t> – </a:t>
            </a:r>
            <a:r>
              <a:rPr lang="en-US" dirty="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a:t>
            </a:r>
            <a:r>
              <a:rPr lang="en-US" dirty="0" err="1"/>
              <a:t>multivalue</a:t>
            </a:r>
            <a:r>
              <a:rPr lang="en-US" dirty="0"/>
              <a:t>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p>
        </p:txBody>
      </p:sp>
    </p:spTree>
    <p:extLst>
      <p:ext uri="{BB962C8B-B14F-4D97-AF65-F5344CB8AC3E}">
        <p14:creationId xmlns:p14="http://schemas.microsoft.com/office/powerpoint/2010/main" val="146809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buClrTx/>
              <a:buSzTx/>
              <a:buFontTx/>
              <a:buNone/>
              <a:tabLst/>
              <a:defRPr/>
            </a:pPr>
            <a:r>
              <a:rPr lang="en-US" kern="1200" dirty="0">
                <a:solidFill>
                  <a:schemeClr val="tx1"/>
                </a:solidFill>
                <a:effectLst/>
                <a:cs typeface="Arial" panose="020B0604020202020204" pitchFamily="34" charset="0"/>
              </a:rPr>
              <a:t>Multi-Region deployment is an example use case for Amazon Route 53. With Amazon Route 53, the user is automatically directed to the Elastic Load </a:t>
            </a:r>
            <a:r>
              <a:rPr lang="en-US" dirty="0">
                <a:cs typeface="Arial" panose="020B0604020202020204" pitchFamily="34" charset="0"/>
              </a:rPr>
              <a:t>Balancing load balancer </a:t>
            </a:r>
            <a:r>
              <a:rPr lang="en-US" kern="1200" dirty="0">
                <a:solidFill>
                  <a:schemeClr val="tx1"/>
                </a:solidFill>
                <a:effectLst/>
                <a:cs typeface="Arial" panose="020B0604020202020204" pitchFamily="34" charset="0"/>
              </a:rPr>
              <a:t>that’s closest to the user.</a:t>
            </a:r>
            <a:endParaRPr lang="en-US" dirty="0">
              <a:cs typeface="Arial" panose="020B0604020202020204" pitchFamily="34" charset="0"/>
            </a:endParaRPr>
          </a:p>
          <a:p>
            <a:endParaRPr lang="en-US" dirty="0">
              <a:cs typeface="Arial" panose="020B0604020202020204" pitchFamily="34" charset="0"/>
            </a:endParaRPr>
          </a:p>
          <a:p>
            <a:r>
              <a:rPr lang="en-US" dirty="0">
                <a:cs typeface="Arial" panose="020B0604020202020204" pitchFamily="34" charset="0"/>
              </a:rPr>
              <a:t>The benefits of multi-region deployment of Route 53 include:</a:t>
            </a:r>
          </a:p>
          <a:p>
            <a:pPr marL="171450" indent="-171450">
              <a:buFont typeface="Arial" panose="020B0604020202020204" pitchFamily="34" charset="0"/>
              <a:buChar char="•"/>
            </a:pPr>
            <a:r>
              <a:rPr lang="en-US" dirty="0"/>
              <a:t>Latency-based routing to the Region</a:t>
            </a:r>
          </a:p>
          <a:p>
            <a:pPr marL="171450" indent="-171450">
              <a:buFont typeface="Arial" panose="020B0604020202020204" pitchFamily="34" charset="0"/>
              <a:buChar char="•"/>
            </a:pPr>
            <a:r>
              <a:rPr lang="en-US" dirty="0"/>
              <a:t>Load balancing routing to</a:t>
            </a:r>
            <a:r>
              <a:rPr lang="en-US" dirty="0">
                <a:cs typeface="Arial" panose="020B0604020202020204" pitchFamily="34" charset="0"/>
              </a:rPr>
              <a:t> the Availability Zone</a:t>
            </a:r>
          </a:p>
        </p:txBody>
      </p:sp>
    </p:spTree>
    <p:extLst>
      <p:ext uri="{BB962C8B-B14F-4D97-AF65-F5344CB8AC3E}">
        <p14:creationId xmlns:p14="http://schemas.microsoft.com/office/powerpoint/2010/main" val="278864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eaLnBrk="1" hangingPunct="1">
              <a:spcBef>
                <a:spcPct val="0"/>
              </a:spcBef>
            </a:pPr>
            <a:r>
              <a:rPr lang="en-US" dirty="0">
                <a:cs typeface="Arial" panose="020B0604020202020204" pitchFamily="34" charset="0"/>
              </a:rPr>
              <a:t>Amazon Route 53 enables you to improve the availability of your applications that run on AWS by:</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Configuring backup and failover scenarios for your own applications.</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Enabling highly available multi-Region architectures on AWS.</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Creating health checks to </a:t>
            </a:r>
            <a:r>
              <a:rPr lang="en-US" dirty="0"/>
              <a:t>monitor the health and performance of your web applications, web servers, and other resources. Each health check that you create can monitor one of the following—the health of a specified resource, such as a web server;</a:t>
            </a:r>
            <a:r>
              <a:rPr lang="en-US" baseline="0" dirty="0"/>
              <a:t> </a:t>
            </a:r>
            <a:r>
              <a:rPr lang="en-US" dirty="0"/>
              <a:t>the status of other health checks;</a:t>
            </a:r>
            <a:r>
              <a:rPr lang="en-US" baseline="0" dirty="0"/>
              <a:t> and</a:t>
            </a:r>
            <a:r>
              <a:rPr lang="en-US" dirty="0"/>
              <a:t> the status of an Amazon CloudWatch alarm.</a:t>
            </a:r>
          </a:p>
        </p:txBody>
      </p:sp>
    </p:spTree>
    <p:extLst>
      <p:ext uri="{BB962C8B-B14F-4D97-AF65-F5344CB8AC3E}">
        <p14:creationId xmlns:p14="http://schemas.microsoft.com/office/powerpoint/2010/main" val="3085746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This diagram indicates how DNS</a:t>
            </a:r>
            <a:r>
              <a:rPr lang="en-US" baseline="0" dirty="0"/>
              <a:t> failover works in a typical architecture for a multi-tiered web application. Route 53 passes traffic to a load balancer, which then distributes traffic to a fleet of EC2 instances.</a:t>
            </a:r>
            <a:endParaRPr lang="en-US" dirty="0"/>
          </a:p>
          <a:p>
            <a:endParaRPr lang="en-US" dirty="0"/>
          </a:p>
          <a:p>
            <a:r>
              <a:rPr lang="en-US" dirty="0"/>
              <a:t>You can do</a:t>
            </a:r>
            <a:r>
              <a:rPr lang="en-US" baseline="0" dirty="0"/>
              <a:t> the following tasks with Route 53 to ensure high availability:</a:t>
            </a:r>
            <a:endParaRPr lang="en-US" dirty="0"/>
          </a:p>
          <a:p>
            <a:pPr marL="228600" indent="-228600">
              <a:buFont typeface="+mj-lt"/>
              <a:buAutoNum type="arabicPeriod"/>
            </a:pPr>
            <a:r>
              <a:rPr lang="en-US" baseline="0" dirty="0"/>
              <a:t>Create two DNS records for the Canonical Name Record (CNAME) </a:t>
            </a:r>
            <a:r>
              <a:rPr lang="en-US" i="1" baseline="0" dirty="0"/>
              <a:t>www</a:t>
            </a:r>
            <a:r>
              <a:rPr lang="en-US" baseline="0" dirty="0"/>
              <a:t> with a routing policy of </a:t>
            </a:r>
            <a:r>
              <a:rPr lang="en-US" b="0" i="1" baseline="0" dirty="0"/>
              <a:t>Failover Routing</a:t>
            </a:r>
            <a:r>
              <a:rPr lang="en-US" baseline="0" dirty="0"/>
              <a:t>. The first record is the primary route policy, which points to the load balancer for your web application. The second record is the secondary route policy, which points to your static Amazon S3 website.</a:t>
            </a:r>
          </a:p>
          <a:p>
            <a:pPr marL="228600" indent="-228600">
              <a:buFont typeface="+mj-lt"/>
              <a:buAutoNum type="arabicPeriod"/>
            </a:pPr>
            <a:r>
              <a:rPr lang="en-US" baseline="0" dirty="0"/>
              <a:t>Use Route 53 health checks to make sure that the primary is running. If it is, all traffic defaults to your web application stack. </a:t>
            </a:r>
            <a:r>
              <a:rPr lang="en-US" kern="1200" dirty="0">
                <a:solidFill>
                  <a:schemeClr val="tx1"/>
                </a:solidFill>
                <a:effectLst/>
                <a:cs typeface="Arial" panose="020B0604020202020204" pitchFamily="34" charset="0"/>
              </a:rPr>
              <a:t>Failover to the static backup site would be triggered if either the web server goes down (or stops responding),</a:t>
            </a:r>
            <a:r>
              <a:rPr lang="en-US" kern="1200" baseline="0" dirty="0">
                <a:solidFill>
                  <a:schemeClr val="tx1"/>
                </a:solidFill>
                <a:effectLst/>
                <a:cs typeface="Arial" panose="020B0604020202020204" pitchFamily="34" charset="0"/>
              </a:rPr>
              <a:t> </a:t>
            </a:r>
            <a:r>
              <a:rPr lang="en-US" kern="1200" dirty="0">
                <a:solidFill>
                  <a:schemeClr val="tx1"/>
                </a:solidFill>
                <a:effectLst/>
                <a:cs typeface="Arial" panose="020B0604020202020204" pitchFamily="34" charset="0"/>
              </a:rPr>
              <a:t>or the database instance goes down.</a:t>
            </a:r>
            <a:endParaRPr lang="en-US" dirty="0"/>
          </a:p>
        </p:txBody>
      </p:sp>
    </p:spTree>
    <p:extLst>
      <p:ext uri="{BB962C8B-B14F-4D97-AF65-F5344CB8AC3E}">
        <p14:creationId xmlns:p14="http://schemas.microsoft.com/office/powerpoint/2010/main" val="1143285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kern="1200" dirty="0">
                <a:solidFill>
                  <a:schemeClr val="tx1"/>
                </a:solidFill>
                <a:latin typeface="+mn-lt"/>
                <a:ea typeface="+mn-ea"/>
                <a:cs typeface="+mn-cs"/>
              </a:rPr>
              <a:t>Amazon Route 53 is a highly available and scalable cloud DNS web service that translates domain names into numeric IP addresses.</a:t>
            </a:r>
          </a:p>
          <a:p>
            <a:pPr marL="171450" indent="-171450">
              <a:buFont typeface="Arial" panose="020B0604020202020204" pitchFamily="34" charset="0"/>
              <a:buChar char="•"/>
            </a:pPr>
            <a:r>
              <a:rPr lang="en-US" kern="1200" dirty="0">
                <a:solidFill>
                  <a:schemeClr val="tx1"/>
                </a:solidFill>
                <a:latin typeface="+mn-lt"/>
                <a:ea typeface="+mn-ea"/>
                <a:cs typeface="+mn-cs"/>
              </a:rPr>
              <a:t>Amazon Route 53 supports several types of routing policies.</a:t>
            </a:r>
          </a:p>
          <a:p>
            <a:pPr marL="171450" indent="-171450">
              <a:buFont typeface="Arial" panose="020B0604020202020204" pitchFamily="34" charset="0"/>
              <a:buChar char="•"/>
            </a:pPr>
            <a:r>
              <a:rPr lang="en-US" kern="1200" dirty="0">
                <a:solidFill>
                  <a:schemeClr val="tx1"/>
                </a:solidFill>
                <a:latin typeface="+mn-lt"/>
                <a:ea typeface="+mn-ea"/>
                <a:cs typeface="+mn-cs"/>
              </a:rPr>
              <a:t>Multi-Region deployment improves your application’s performance for a global audience.</a:t>
            </a:r>
          </a:p>
          <a:p>
            <a:pPr marL="171450" indent="-171450">
              <a:buFont typeface="Arial" panose="020B0604020202020204" pitchFamily="34" charset="0"/>
              <a:buChar char="•"/>
            </a:pPr>
            <a:r>
              <a:rPr lang="en-US" kern="1200" dirty="0">
                <a:solidFill>
                  <a:schemeClr val="tx1"/>
                </a:solidFill>
                <a:latin typeface="+mn-lt"/>
                <a:ea typeface="+mn-ea"/>
                <a:cs typeface="+mn-cs"/>
              </a:rPr>
              <a:t>You can use Amazon Route 53 failover to improve the availability of your applications.</a:t>
            </a:r>
          </a:p>
        </p:txBody>
      </p:sp>
    </p:spTree>
    <p:extLst>
      <p:ext uri="{BB962C8B-B14F-4D97-AF65-F5344CB8AC3E}">
        <p14:creationId xmlns:p14="http://schemas.microsoft.com/office/powerpoint/2010/main" val="719173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6: Amazon CloudFront</a:t>
            </a:r>
          </a:p>
          <a:p>
            <a:endParaRPr lang="en-US" dirty="0"/>
          </a:p>
          <a:p>
            <a:r>
              <a:rPr lang="en-US" dirty="0"/>
              <a:t>The purpose of networking is to share information between connected resources. So far in this module, you learned about VPC networking with Amazon VPC. You learned</a:t>
            </a:r>
            <a:r>
              <a:rPr lang="en-US" baseline="0" dirty="0"/>
              <a:t> about</a:t>
            </a:r>
            <a:r>
              <a:rPr lang="en-US" dirty="0"/>
              <a:t> the different options for connecting your VPC to the internet, to remote networks, to other VPCs, and to AWS services. </a:t>
            </a:r>
          </a:p>
          <a:p>
            <a:endParaRPr lang="en-US" dirty="0"/>
          </a:p>
          <a:p>
            <a:r>
              <a:rPr lang="en-US" dirty="0"/>
              <a:t>Content delivery occurs over networks, too—for example, when you stream a movie from your favorite streaming service. In this final section, you learn about Amazon CloudFront, which is a </a:t>
            </a:r>
            <a:r>
              <a:rPr lang="en-US" i="0" dirty="0"/>
              <a:t>content delivery network </a:t>
            </a:r>
            <a:r>
              <a:rPr lang="en-US" dirty="0"/>
              <a:t>(CDN) service.</a:t>
            </a:r>
          </a:p>
        </p:txBody>
      </p:sp>
    </p:spTree>
    <p:extLst>
      <p:ext uri="{BB962C8B-B14F-4D97-AF65-F5344CB8AC3E}">
        <p14:creationId xmlns:p14="http://schemas.microsoft.com/office/powerpoint/2010/main" val="2126958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As explained earlier in this module when you were learning about AWS Direct Connect, o</a:t>
            </a:r>
            <a:r>
              <a:rPr lang="en-US" dirty="0"/>
              <a:t>ne of the challenges of network communication is network performance. </a:t>
            </a:r>
            <a:r>
              <a:rPr lang="en-US" kern="1200" dirty="0">
                <a:solidFill>
                  <a:schemeClr val="tx1"/>
                </a:solidFill>
                <a:effectLst/>
                <a:latin typeface="+mn-lt"/>
                <a:ea typeface="+mn-ea"/>
                <a:cs typeface="+mn-cs"/>
              </a:rPr>
              <a:t>When you browse a website or stream a video, your request is routed through many different networks to reach an origin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server. The origin</a:t>
            </a:r>
            <a:r>
              <a:rPr lang="en-US" kern="1200" baseline="0" dirty="0">
                <a:solidFill>
                  <a:schemeClr val="tx1"/>
                </a:solidFill>
                <a:effectLst/>
                <a:latin typeface="+mn-lt"/>
                <a:ea typeface="+mn-ea"/>
                <a:cs typeface="+mn-cs"/>
              </a:rPr>
              <a:t> server (or origin) </a:t>
            </a:r>
            <a:r>
              <a:rPr lang="en-US" kern="1200" dirty="0">
                <a:solidFill>
                  <a:schemeClr val="tx1"/>
                </a:solidFill>
                <a:effectLst/>
                <a:latin typeface="+mn-lt"/>
                <a:ea typeface="+mn-ea"/>
                <a:cs typeface="+mn-cs"/>
              </a:rPr>
              <a:t>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p>
        </p:txBody>
      </p:sp>
    </p:spTree>
    <p:extLst>
      <p:ext uri="{BB962C8B-B14F-4D97-AF65-F5344CB8AC3E}">
        <p14:creationId xmlns:p14="http://schemas.microsoft.com/office/powerpoint/2010/main" val="3477572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content</a:t>
            </a:r>
            <a:r>
              <a:rPr lang="en-US" baseline="0" dirty="0"/>
              <a: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p>
          <a:p>
            <a:endParaRPr lang="en-US" baseline="0" dirty="0"/>
          </a:p>
          <a:p>
            <a:r>
              <a:rPr lang="en-US" baseline="0" dirty="0"/>
              <a:t>CDNs also deliver dynamic content that is unique to the requester and is not cacheable. </a:t>
            </a:r>
            <a:r>
              <a:rPr lang="en-US" dirty="0"/>
              <a:t>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a:t>
            </a:r>
            <a:r>
              <a:rPr lang="en-US" dirty="0" err="1"/>
              <a:t>PoP</a:t>
            </a:r>
            <a:r>
              <a:rPr lang="en-US" dirty="0"/>
              <a:t>. </a:t>
            </a:r>
            <a:endParaRPr lang="en-US" baseline="0" dirty="0"/>
          </a:p>
        </p:txBody>
      </p:sp>
    </p:spTree>
    <p:extLst>
      <p:ext uri="{BB962C8B-B14F-4D97-AF65-F5344CB8AC3E}">
        <p14:creationId xmlns:p14="http://schemas.microsoft.com/office/powerpoint/2010/main" val="1352390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Amazon CloudFront is a fast CDN service that securely delivers data, videos, applications, and application programming interfaces (APIs) to customers globally with low latency and high transfer speeds.</a:t>
            </a:r>
            <a:r>
              <a:rPr lang="en-US" baseline="0" dirty="0"/>
              <a:t> It also </a:t>
            </a:r>
            <a:r>
              <a:rPr lang="en-US" dirty="0"/>
              <a:t>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p>
        </p:txBody>
      </p:sp>
    </p:spTree>
    <p:extLst>
      <p:ext uri="{BB962C8B-B14F-4D97-AF65-F5344CB8AC3E}">
        <p14:creationId xmlns:p14="http://schemas.microsoft.com/office/powerpoint/2010/main" val="395081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Each client machine in a network has a unique Internet Protocol (IP) address that identifies it. An IP address is a numerical label in decimal format. Machines convert that decimal number to a binary format.</a:t>
            </a:r>
          </a:p>
          <a:p>
            <a:endParaRPr lang="en-US" dirty="0"/>
          </a:p>
          <a:p>
            <a:r>
              <a:rPr lang="en-US" dirty="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p>
        </p:txBody>
      </p:sp>
    </p:spTree>
    <p:extLst>
      <p:ext uri="{BB962C8B-B14F-4D97-AF65-F5344CB8AC3E}">
        <p14:creationId xmlns:p14="http://schemas.microsoft.com/office/powerpoint/2010/main" val="2643836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Amazon</a:t>
            </a:r>
            <a:r>
              <a:rPr lang="en-US" baseline="0" dirty="0"/>
              <a:t> CloudFront delivers content through a worldwide network of data centers that are called </a:t>
            </a:r>
            <a:r>
              <a:rPr lang="en-US" i="1" baseline="0" dirty="0"/>
              <a:t>edge locations</a:t>
            </a:r>
            <a:r>
              <a:rPr lang="en-US" baseline="0" dirty="0"/>
              <a:t>. </a:t>
            </a:r>
            <a:r>
              <a:rPr lang="en-US" dirty="0"/>
              <a:t>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objects become less popular, individual edge locations might remove those objects to make room for more popular content. For</a:t>
            </a:r>
            <a:r>
              <a:rPr lang="en-US" baseline="0" dirty="0"/>
              <a:t> the less popular content, </a:t>
            </a:r>
            <a:r>
              <a:rPr lang="en-US" dirty="0"/>
              <a:t>CloudFront has </a:t>
            </a:r>
            <a:r>
              <a:rPr lang="en-US" i="1" dirty="0"/>
              <a:t>Regional edge caches. </a:t>
            </a:r>
            <a:r>
              <a:rPr lang="en-US" i="0" dirty="0"/>
              <a:t>Regional edge caches a</a:t>
            </a:r>
            <a:r>
              <a:rPr lang="en-US" dirty="0"/>
              <a:t>re CloudFront locations that are deployed globally and are close to your viewers. They</a:t>
            </a:r>
            <a:r>
              <a:rPr lang="en-US" baseline="0" dirty="0"/>
              <a:t> a</a:t>
            </a:r>
            <a:r>
              <a:rPr lang="en-US" dirty="0"/>
              <a:t>re located between your origin server and the global edge locations that serve content directly to viewers. </a:t>
            </a:r>
            <a:r>
              <a:rPr lang="en-US" baseline="0" dirty="0"/>
              <a:t>A Regional edge cache has</a:t>
            </a:r>
            <a:r>
              <a:rPr lang="en-US" dirty="0"/>
              <a:t>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lang="en-US" baseline="0" dirty="0"/>
          </a:p>
          <a:p>
            <a:endParaRPr lang="en-US" dirty="0"/>
          </a:p>
          <a:p>
            <a:pPr>
              <a:defRPr/>
            </a:pPr>
            <a:r>
              <a:rPr lang="en-US" dirty="0"/>
              <a:t>For</a:t>
            </a:r>
            <a:r>
              <a:rPr lang="en-US" baseline="0" dirty="0"/>
              <a:t> more information about how Amazon CloudFront works, see </a:t>
            </a:r>
            <a:r>
              <a:rPr lang="en-US" dirty="0">
                <a:ea typeface="Amazon Ember Light" panose="020B0403020204020204" pitchFamily="34" charset="0"/>
                <a:cs typeface="Amazon Ember Light" panose="020B0403020204020204" pitchFamily="34" charset="0"/>
              </a:rPr>
              <a:t>How CloudFront Delivers Content</a:t>
            </a:r>
            <a:r>
              <a:rPr lang="en-US" baseline="0" dirty="0">
                <a:ea typeface="Amazon Ember Light" panose="020B0403020204020204" pitchFamily="34" charset="0"/>
                <a:cs typeface="Amazon Ember Light" panose="020B0403020204020204" pitchFamily="34" charset="0"/>
              </a:rPr>
              <a:t> in 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https://docs.aws.amazon.com/AmazonCloudFront/latest/DeveloperGuide/HowCloudFrontWorks.html#HowCloudFrontWorksContentDelivery</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4063696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723420"/>
          </a:xfrm>
          <a:prstGeom prst="rect">
            <a:avLst/>
          </a:prstGeom>
        </p:spPr>
        <p:txBody>
          <a:bodyPr/>
          <a:lstStyle/>
          <a:p>
            <a:r>
              <a:rPr lang="en-US" b="0" i="0" kern="1200" dirty="0">
                <a:solidFill>
                  <a:schemeClr val="tx1"/>
                </a:solidFill>
                <a:effectLst/>
                <a:latin typeface="+mn-lt"/>
                <a:ea typeface="+mn-ea"/>
                <a:cs typeface="+mn-cs"/>
              </a:rPr>
              <a:t>Amazon CloudFront</a:t>
            </a:r>
            <a:r>
              <a:rPr lang="en-US" kern="1200" dirty="0">
                <a:solidFill>
                  <a:schemeClr val="tx1"/>
                </a:solidFill>
                <a:effectLst/>
                <a:latin typeface="+mn-lt"/>
                <a:ea typeface="+mn-ea"/>
                <a:cs typeface="+mn-cs"/>
              </a:rPr>
              <a:t> provides the following benefits:</a:t>
            </a:r>
          </a:p>
          <a:p>
            <a:pPr marL="171450" indent="-171450">
              <a:buFont typeface="Arial" panose="020B0604020202020204" pitchFamily="34" charset="0"/>
              <a:buChar char="•"/>
            </a:pPr>
            <a:r>
              <a:rPr lang="en-US" i="1" dirty="0"/>
              <a:t>Fast and global</a:t>
            </a:r>
            <a:r>
              <a:rPr lang="en-US" i="0" baseline="0" dirty="0"/>
              <a:t> –</a:t>
            </a:r>
            <a:r>
              <a:rPr lang="en-US" dirty="0"/>
              <a:t> Amazon CloudFront is massively scaled and globally distributed. To deliver content to end users with low latency, Amazon CloudFront uses a global network that consists of edge locations and regional caches.</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Security at the edge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Amazon CloudFront provides both network-level and application-level protection. </a:t>
            </a:r>
            <a:r>
              <a:rPr lang="en-US" dirty="0"/>
              <a:t>Your traffic and applications benefit through various built-in protections, such as AWS Shield Standard, at no additional cost. You can also use configurable features, such as AWS </a:t>
            </a:r>
            <a:r>
              <a:rPr lang="en-US" i="0" dirty="0"/>
              <a:t>Certificate Manager (ACM), to create and manage custom </a:t>
            </a:r>
            <a:r>
              <a:rPr lang="en-US" b="0" i="0" kern="1200" dirty="0">
                <a:solidFill>
                  <a:schemeClr val="tx1"/>
                </a:solidFill>
                <a:effectLst/>
                <a:latin typeface="+mn-lt"/>
                <a:ea typeface="+mn-ea"/>
                <a:cs typeface="+mn-cs"/>
              </a:rPr>
              <a:t>Secure Sockets Layer (SSL)</a:t>
            </a:r>
            <a:r>
              <a:rPr lang="en-US" i="0" dirty="0"/>
              <a:t> certificates </a:t>
            </a:r>
            <a:r>
              <a:rPr lang="en-US" dirty="0"/>
              <a:t>at no extra cost.</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i="1" dirty="0"/>
              <a:t>Highly programmable</a:t>
            </a:r>
            <a:r>
              <a:rPr lang="en-US" i="0" baseline="0" dirty="0"/>
              <a:t> –</a:t>
            </a:r>
            <a:r>
              <a:rPr lang="en-US" dirty="0"/>
              <a:t> Amazon CloudFront features can be customized for specific application requirements. It integrates with </a:t>
            </a:r>
            <a:r>
              <a:rPr lang="en-US" dirty="0" err="1"/>
              <a:t>Lambda@Edge</a:t>
            </a:r>
            <a:r>
              <a:rPr lang="en-US" dirty="0"/>
              <a:t> so that you can run custom code across AWS locations worldwide, which enables</a:t>
            </a:r>
            <a:r>
              <a:rPr lang="en-US" baseline="0" dirty="0"/>
              <a:t> </a:t>
            </a:r>
            <a:r>
              <a:rPr lang="en-US" dirty="0"/>
              <a:t>you to</a:t>
            </a:r>
            <a:r>
              <a:rPr lang="en-US" baseline="0" dirty="0"/>
              <a:t> </a:t>
            </a:r>
            <a:r>
              <a:rPr lang="en-US" dirty="0"/>
              <a:t>move complex application logic closer to users to improve responsiveness. The CDN also supports integrations with other tools and automation interfaces for DevOps. It offers continuous integration and continuous delivery (CI/CD) environments.</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Deeply integrated with AWS</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t>
            </a:r>
            <a:r>
              <a:rPr lang="en-US" dirty="0"/>
              <a:t>Amazon CloudFront is integrated with AWS, with both physical locations that are directly connected to the AWS Global Infrastructure and other AWS services. You can use APIs or the AWS Management</a:t>
            </a:r>
            <a:r>
              <a:rPr lang="en-US" baseline="0" dirty="0"/>
              <a:t> C</a:t>
            </a:r>
            <a:r>
              <a:rPr lang="en-US" dirty="0"/>
              <a:t>onsole to programmatically configure all features in the CDN.</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Cost-effective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Amazon CloudFront is cost-effective because it </a:t>
            </a:r>
            <a:r>
              <a:rPr lang="en-US" dirty="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lang="en-US" b="0" i="0" kern="1200" dirty="0">
                <a:solidFill>
                  <a:schemeClr val="tx1"/>
                </a:solidFill>
                <a:effectLst/>
                <a:latin typeface="+mn-lt"/>
                <a:ea typeface="+mn-ea"/>
                <a:cs typeface="+mn-cs"/>
              </a:rPr>
              <a:t>. If you use AWS origins such as Amazon Simple Storage Service (Amazon S3) or Elastic Load Balancing, you pay only for storage costs, not for any data transferred between these services and CloudFront.</a:t>
            </a:r>
          </a:p>
        </p:txBody>
      </p:sp>
    </p:spTree>
    <p:extLst>
      <p:ext uri="{BB962C8B-B14F-4D97-AF65-F5344CB8AC3E}">
        <p14:creationId xmlns:p14="http://schemas.microsoft.com/office/powerpoint/2010/main" val="3943258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690574"/>
          </a:xfrm>
          <a:prstGeom prst="rect">
            <a:avLst/>
          </a:prstGeom>
        </p:spPr>
        <p:txBody>
          <a:bodyPr/>
          <a:lstStyle/>
          <a:p>
            <a:r>
              <a:rPr lang="en-US" dirty="0"/>
              <a:t>Amazon CloudFront charges are based on actual usage of the service in four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Data transfer out</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HTTP(S) requests</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for the number of HTTP(S) requests that are made to Amazon CloudFront for your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Invalidation requests</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Dedicated IP custom Secure Sockets Layer (SSL)</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latin typeface="+mn-lt"/>
              <a:ea typeface="+mn-ea"/>
              <a:cs typeface="+mn-cs"/>
            </a:endParaRPr>
          </a:p>
          <a:p>
            <a:pPr>
              <a:defRPr/>
            </a:pPr>
            <a:r>
              <a:rPr lang="en-US" b="0" kern="1200" dirty="0">
                <a:solidFill>
                  <a:schemeClr val="tx1"/>
                </a:solidFill>
                <a:effectLst/>
                <a:latin typeface="+mn-lt"/>
                <a:ea typeface="+mn-ea"/>
                <a:cs typeface="+mn-cs"/>
              </a:rPr>
              <a:t>For the latest pricing information, see the </a:t>
            </a:r>
            <a:r>
              <a:rPr lang="en-US" dirty="0"/>
              <a:t>Amazon CloudFront pricing page at </a:t>
            </a:r>
            <a:r>
              <a:rPr lang="en-US" dirty="0">
                <a:hlinkClick r:id="rId3"/>
              </a:rPr>
              <a:t>https://aws.amazon.com/cloudfront/pricing/</a:t>
            </a:r>
            <a:r>
              <a:rPr lang="en-US" dirty="0"/>
              <a:t>.</a:t>
            </a:r>
            <a:endParaRPr lang="en-US"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7405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 CDN is a globally distributed system of caching servers that accelerates delivery of content.</a:t>
            </a:r>
          </a:p>
          <a:p>
            <a:pPr marL="171450" indent="-171450">
              <a:buFont typeface="Arial" panose="020B0604020202020204" pitchFamily="34" charset="0"/>
              <a:buChar char="•"/>
            </a:pPr>
            <a:r>
              <a:rPr lang="en-US" dirty="0"/>
              <a:t>Amazon CloudFront is a fast CDN service that securely delivers data, videos, applications, and APIs over a global infrastructure with low latency and high transfer speeds.</a:t>
            </a:r>
            <a:endParaRPr lang="en-US" dirty="0">
              <a:latin typeface="+mn-lt"/>
            </a:endParaRPr>
          </a:p>
          <a:p>
            <a:pPr marL="171450" indent="-171450">
              <a:buFont typeface="Arial" panose="020B0604020202020204" pitchFamily="34" charset="0"/>
              <a:buChar char="•"/>
            </a:pPr>
            <a:r>
              <a:rPr lang="en-US" dirty="0"/>
              <a:t>Amazon CloudFront offers many benefits, including:</a:t>
            </a:r>
          </a:p>
          <a:p>
            <a:pPr marL="628650" lvl="1" indent="-171450">
              <a:buFont typeface="Arial" panose="020B0604020202020204" pitchFamily="34" charset="0"/>
              <a:buChar char="•"/>
            </a:pPr>
            <a:r>
              <a:rPr lang="en-US" dirty="0"/>
              <a:t>Fast and global</a:t>
            </a:r>
          </a:p>
          <a:p>
            <a:pPr marL="628650" lvl="1" indent="-171450">
              <a:buFont typeface="Arial" panose="020B0604020202020204" pitchFamily="34" charset="0"/>
              <a:buChar char="•"/>
            </a:pPr>
            <a:r>
              <a:rPr lang="en-US" dirty="0"/>
              <a:t>Security at the edge</a:t>
            </a:r>
          </a:p>
          <a:p>
            <a:pPr marL="628650" lvl="1" indent="-171450">
              <a:buFont typeface="Arial" panose="020B0604020202020204" pitchFamily="34" charset="0"/>
              <a:buChar char="•"/>
            </a:pPr>
            <a:r>
              <a:rPr lang="en-US" dirty="0"/>
              <a:t>Highly programmable</a:t>
            </a:r>
          </a:p>
          <a:p>
            <a:pPr marL="628650" lvl="1" indent="-171450">
              <a:buFont typeface="Arial" panose="020B0604020202020204" pitchFamily="34" charset="0"/>
              <a:buChar char="•"/>
            </a:pPr>
            <a:r>
              <a:rPr lang="en-US" dirty="0"/>
              <a:t>Deeply integrated with AWS</a:t>
            </a:r>
          </a:p>
          <a:p>
            <a:pPr marL="628650" lvl="1" indent="-171450">
              <a:buFont typeface="Arial" panose="020B0604020202020204" pitchFamily="34" charset="0"/>
              <a:buChar char="•"/>
            </a:pPr>
            <a:r>
              <a:rPr lang="en-US" dirty="0"/>
              <a:t>Cost-effective</a:t>
            </a:r>
          </a:p>
        </p:txBody>
      </p:sp>
    </p:spTree>
    <p:extLst>
      <p:ext uri="{BB962C8B-B14F-4D97-AF65-F5344CB8AC3E}">
        <p14:creationId xmlns:p14="http://schemas.microsoft.com/office/powerpoint/2010/main" val="1115037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It’s now time to review the module, and wrap</a:t>
            </a:r>
            <a:r>
              <a:rPr lang="en-US" baseline="0" dirty="0"/>
              <a:t> </a:t>
            </a:r>
            <a:r>
              <a:rPr lang="en-US" dirty="0"/>
              <a:t>up with a knowledge check and a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summary, in this module</a:t>
            </a:r>
            <a:r>
              <a:rPr lang="en-US" baseline="0" dirty="0"/>
              <a:t> </a:t>
            </a:r>
            <a:r>
              <a:rPr lang="en-US" dirty="0"/>
              <a:t>you learned how to:</a:t>
            </a:r>
          </a:p>
          <a:p>
            <a:pPr marL="171450" indent="-171450">
              <a:buFont typeface="Arial" panose="020B0604020202020204" pitchFamily="34" charset="0"/>
              <a:buChar char="•"/>
            </a:pPr>
            <a:r>
              <a:rPr lang="en-US" dirty="0">
                <a:latin typeface="+mn-lt"/>
              </a:rPr>
              <a:t>Recognize</a:t>
            </a:r>
            <a:r>
              <a:rPr lang="en-US" baseline="0" dirty="0">
                <a:latin typeface="+mn-lt"/>
              </a:rPr>
              <a:t> </a:t>
            </a:r>
            <a:r>
              <a:rPr lang="en-US" dirty="0">
                <a:latin typeface="+mn-lt"/>
              </a:rPr>
              <a:t>the basics of networking</a:t>
            </a:r>
          </a:p>
          <a:p>
            <a:pPr marL="171450" indent="-171450">
              <a:buFont typeface="Arial" panose="020B0604020202020204" pitchFamily="34" charset="0"/>
              <a:buChar char="•"/>
            </a:pPr>
            <a:r>
              <a:rPr lang="en-US" dirty="0">
                <a:latin typeface="+mn-lt"/>
              </a:rPr>
              <a:t>Describe virtual networking in the cloud with Amazon VPC</a:t>
            </a:r>
          </a:p>
          <a:p>
            <a:pPr marL="171450" indent="-171450">
              <a:buFont typeface="Arial" panose="020B0604020202020204" pitchFamily="34" charset="0"/>
              <a:buChar char="•"/>
            </a:pPr>
            <a:r>
              <a:rPr lang="en-US"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Design a basic VPC architecture</a:t>
            </a:r>
          </a:p>
          <a:p>
            <a:pPr marL="171450" indent="-171450">
              <a:buFont typeface="Arial" panose="020B0604020202020204" pitchFamily="34" charset="0"/>
              <a:buChar char="•"/>
            </a:pPr>
            <a:r>
              <a:rPr lang="en-US"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Identify security groups</a:t>
            </a:r>
          </a:p>
          <a:p>
            <a:pPr marL="171450" indent="-171450">
              <a:buFont typeface="Arial" panose="020B0604020202020204" pitchFamily="34" charset="0"/>
              <a:buChar char="•"/>
            </a:pPr>
            <a:r>
              <a:rPr lang="en-US" dirty="0">
                <a:latin typeface="+mn-lt"/>
              </a:rPr>
              <a:t>Create your own VPC and added additional components to it to produce a customized network</a:t>
            </a:r>
          </a:p>
          <a:p>
            <a:pPr marL="171450" indent="-171450">
              <a:buFont typeface="Arial" panose="020B0604020202020204" pitchFamily="34" charset="0"/>
              <a:buChar char="•"/>
            </a:pPr>
            <a:r>
              <a:rPr lang="en-US" dirty="0">
                <a:latin typeface="+mn-lt"/>
              </a:rPr>
              <a:t>Identify the fundamentals of Amazon Route 53</a:t>
            </a:r>
          </a:p>
          <a:p>
            <a:pPr marL="171450" indent="-171450">
              <a:buFont typeface="Arial" panose="020B0604020202020204" pitchFamily="34" charset="0"/>
              <a:buChar char="•"/>
            </a:pPr>
            <a:r>
              <a:rPr lang="en-US" dirty="0">
                <a:latin typeface="+mn-lt"/>
              </a:rPr>
              <a:t>Recognize the benefits of Amazon CloudFront</a:t>
            </a:r>
            <a:endParaRPr lang="en-US" dirty="0"/>
          </a:p>
        </p:txBody>
      </p:sp>
    </p:spTree>
    <p:extLst>
      <p:ext uri="{BB962C8B-B14F-4D97-AF65-F5344CB8AC3E}">
        <p14:creationId xmlns:p14="http://schemas.microsoft.com/office/powerpoint/2010/main" val="2903231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complete the knowledge check. </a:t>
            </a:r>
          </a:p>
        </p:txBody>
      </p:sp>
    </p:spTree>
    <p:extLst>
      <p:ext uri="{BB962C8B-B14F-4D97-AF65-F5344CB8AC3E}">
        <p14:creationId xmlns:p14="http://schemas.microsoft.com/office/powerpoint/2010/main" val="3450018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The following are the keywords to recognize: </a:t>
            </a:r>
            <a:r>
              <a:rPr lang="en-US" b="1" dirty="0">
                <a:solidFill>
                  <a:srgbClr val="000000"/>
                </a:solidFill>
                <a:latin typeface="Calibri" panose="020F0502020204030204" pitchFamily="34" charset="0"/>
              </a:rPr>
              <a:t>“AWS networking service” and “create a virtual network”.</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The correct answer is D.</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939814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Amazon VPC Overview page: </a:t>
            </a:r>
            <a:r>
              <a:rPr lang="en-US" dirty="0">
                <a:latin typeface="+mn-lt"/>
                <a:hlinkClick r:id="" action="ppaction://noaction"/>
              </a:rPr>
              <a:t>https://docs.aws.amazon.com/vpc/latest/userguide/what-is-amazon-vpc.html</a:t>
            </a:r>
          </a:p>
          <a:p>
            <a:pPr marL="171450" indent="-171450">
              <a:buFont typeface="Arial" panose="020B0604020202020204" pitchFamily="34" charset="0"/>
              <a:buChar char="•"/>
            </a:pPr>
            <a:r>
              <a:rPr lang="en-US" dirty="0"/>
              <a:t>Amazon Virtual Private Cloud Connectivity Options </a:t>
            </a:r>
            <a:r>
              <a:rPr lang="en-US" dirty="0">
                <a:latin typeface="+mn-lt"/>
              </a:rPr>
              <a:t>whitepaper: </a:t>
            </a:r>
            <a:r>
              <a:rPr lang="en-US" dirty="0">
                <a:latin typeface="+mn-lt"/>
                <a:hlinkClick r:id="rId3"/>
              </a:rPr>
              <a:t>https://docs.aws.amazon.com/whitepapers/latest/aws-vpc-connectivity-options/introduction.html</a:t>
            </a:r>
            <a:r>
              <a:rPr lang="en-US" dirty="0">
                <a:latin typeface="+mn-lt"/>
              </a:rPr>
              <a:t> </a:t>
            </a:r>
          </a:p>
          <a:p>
            <a:pPr marL="171450" indent="-171450">
              <a:buFont typeface="Arial" panose="020B0604020202020204" pitchFamily="34" charset="0"/>
              <a:buChar char="•"/>
            </a:pPr>
            <a:r>
              <a:rPr lang="en-US" dirty="0"/>
              <a:t>One to Many: Evolving VPC Design AWS </a:t>
            </a:r>
            <a:r>
              <a:rPr lang="en-US" dirty="0">
                <a:latin typeface="+mn-lt"/>
              </a:rPr>
              <a:t>Architecture blog </a:t>
            </a:r>
            <a:r>
              <a:rPr lang="en-US" dirty="0"/>
              <a:t>post: </a:t>
            </a:r>
            <a:r>
              <a:rPr lang="en-US" dirty="0">
                <a:hlinkClick r:id="rId4"/>
              </a:rPr>
              <a:t>https://aws.amazon.com/blogs/architecture/one-to-many-evolving-vpc-design/</a:t>
            </a:r>
            <a:r>
              <a:rPr lang="en-US" dirty="0"/>
              <a:t> </a:t>
            </a:r>
            <a:endParaRPr lang="en-US" dirty="0">
              <a:latin typeface="+mn-lt"/>
            </a:endParaRPr>
          </a:p>
          <a:p>
            <a:pPr marL="171450" indent="-171450">
              <a:buFont typeface="Arial" panose="020B0604020202020204" pitchFamily="34" charset="0"/>
              <a:buChar char="•"/>
            </a:pPr>
            <a:r>
              <a:rPr lang="en-US" dirty="0"/>
              <a:t>Amazon VPC User Guide: </a:t>
            </a:r>
            <a:r>
              <a:rPr lang="en-US" dirty="0">
                <a:hlinkClick r:id="rId5"/>
              </a:rPr>
              <a:t>https://docs.aws.amazon.com/vpc/latest/userguide/what-is-amazon-vpc.html</a:t>
            </a:r>
            <a:endParaRPr lang="en-US" dirty="0">
              <a:latin typeface="+mn-lt"/>
            </a:endParaRPr>
          </a:p>
          <a:p>
            <a:pPr marL="171450" indent="-171450">
              <a:buFont typeface="Arial" panose="020B0604020202020204" pitchFamily="34" charset="0"/>
              <a:buChar char="•"/>
            </a:pPr>
            <a:r>
              <a:rPr lang="en-US" dirty="0"/>
              <a:t>Amazon CloudFront overview page: </a:t>
            </a:r>
            <a:r>
              <a:rPr lang="en-US" dirty="0">
                <a:hlinkClick r:id="rId6"/>
              </a:rPr>
              <a:t>https://aws.amazon.com/cloudfront/?nc=sn&amp;loc=1</a:t>
            </a:r>
            <a:r>
              <a:rPr lang="en-US" dirty="0"/>
              <a:t> </a:t>
            </a:r>
          </a:p>
        </p:txBody>
      </p:sp>
    </p:spTree>
    <p:extLst>
      <p:ext uri="{BB962C8B-B14F-4D97-AF65-F5344CB8AC3E}">
        <p14:creationId xmlns:p14="http://schemas.microsoft.com/office/powerpoint/2010/main" val="3941220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32-bit IP address is called an IPv4 address. </a:t>
            </a:r>
          </a:p>
          <a:p>
            <a:endParaRPr lang="en-US" dirty="0"/>
          </a:p>
          <a:p>
            <a:r>
              <a:rPr lang="en-US" dirty="0"/>
              <a:t>IPv6 addresses, which are 128 bits, are also available. IPv6 addresses can accommodate more user devices.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IPv6 address is composed of eight groups of four letters and numbers that are separated by colons (:). In this example, the IPv6 address is </a:t>
            </a:r>
            <a:r>
              <a:rPr lang="en-US" dirty="0">
                <a:ea typeface="Amazon Ember" panose="020B0603020204020204" pitchFamily="34" charset="0"/>
                <a:cs typeface="Amazon Ember" panose="020B0603020204020204" pitchFamily="34" charset="0"/>
              </a:rPr>
              <a:t>2600:1f18:22ba:8c00:ba86:a05e:a5ba:00FF</a:t>
            </a:r>
            <a:r>
              <a:rPr lang="en-US" dirty="0"/>
              <a:t>. Each of the eight colon-separated groups of the IPv6 address represents 16 bits in hexadecimal number format. That means each of the eight groups can be anything from 0 to FFFF. The combined total of the eight groups for an IPv6 address is 128 bits in binary format. </a:t>
            </a:r>
          </a:p>
          <a:p>
            <a:endParaRPr lang="en-US" dirty="0"/>
          </a:p>
        </p:txBody>
      </p:sp>
    </p:spTree>
    <p:extLst>
      <p:ext uri="{BB962C8B-B14F-4D97-AF65-F5344CB8AC3E}">
        <p14:creationId xmlns:p14="http://schemas.microsoft.com/office/powerpoint/2010/main" val="1759531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28911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72574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method to describe networks is Classless Inter-Domain Routing (CIDR). The CIDR address is expressed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IP address (which is the first address of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a slash character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a number that tells you how many bits of the routing prefix must be fixed or allocated for the network identifier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bits that are not fixed are allowed to change. 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 CIDR address is 192.0.2.0/24. The last number (24) tells you that the first 24 bits must be fixed. The last 8 bits are flexible, which means that 2</a:t>
            </a:r>
            <a:r>
              <a:rPr lang="en-US" baseline="30000" dirty="0"/>
              <a:t>8</a:t>
            </a:r>
            <a:r>
              <a:rPr lang="en-US" dirty="0"/>
              <a:t> (or 256) IP addresses are available for the network, which range</a:t>
            </a:r>
            <a:r>
              <a:rPr lang="en-US" baseline="0" dirty="0"/>
              <a:t> </a:t>
            </a:r>
            <a:r>
              <a:rPr lang="en-US" dirty="0"/>
              <a:t>from 192.0.2.0 to 192.0.2.255. The fourth decimal digit is allowed to change from 0 to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CIDR was 192.0.2.0/16, the last number (16) tells you that the first 16 bits must be fixed. The last 16 bits are flexible, which means that 2</a:t>
            </a:r>
            <a:r>
              <a:rPr lang="en-US" baseline="30000" dirty="0"/>
              <a:t>16</a:t>
            </a:r>
            <a:r>
              <a:rPr lang="en-US" dirty="0"/>
              <a:t> (or 65,536) IP addresses are available for the network, ranging from 192.0.0.0 to 192.0.255.255. The third and fourth decimal digits can each change from 0 to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There are two special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Fixed IP addresses, in which every bit is fixed, represent a single IP address (for example, </a:t>
            </a:r>
            <a:r>
              <a:rPr lang="en-US" i="1" dirty="0"/>
              <a:t>192.0.2.0/32</a:t>
            </a:r>
            <a:r>
              <a:rPr lang="en-US" dirty="0"/>
              <a:t>). This type of address is helpful when you want to set up a firewall rule and give access to a specific host.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internet, in which every bit is flexible, is represented as 0.0.0.0/0</a:t>
            </a:r>
          </a:p>
        </p:txBody>
      </p:sp>
    </p:spTree>
    <p:extLst>
      <p:ext uri="{BB962C8B-B14F-4D97-AF65-F5344CB8AC3E}">
        <p14:creationId xmlns:p14="http://schemas.microsoft.com/office/powerpoint/2010/main" val="218630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The Open Systems Interconnection (OSI) model is a conceptual model that is used</a:t>
            </a:r>
            <a:r>
              <a:rPr lang="en-US" b="0" i="0" kern="1200" dirty="0">
                <a:solidFill>
                  <a:schemeClr val="tx1"/>
                </a:solidFill>
                <a:effectLst/>
                <a:latin typeface="+mn-lt"/>
                <a:ea typeface="+mn-ea"/>
                <a:cs typeface="+mn-cs"/>
              </a:rPr>
              <a:t> to explain how data travels over a network. It consists of seven layers and shows the common protocols and addresses that are used to send data at each layer. For example, hubs and switches work at layer 2 (the data link layer). Routers work at layer 3 (the network layer). The OSI model can also be used to understand how communication takes place in a virtual private cloud (VPC), which you will learn about in the next section. </a:t>
            </a:r>
            <a:endParaRPr lang="en-US" dirty="0"/>
          </a:p>
        </p:txBody>
      </p:sp>
    </p:spTree>
    <p:extLst>
      <p:ext uri="{BB962C8B-B14F-4D97-AF65-F5344CB8AC3E}">
        <p14:creationId xmlns:p14="http://schemas.microsoft.com/office/powerpoint/2010/main" val="2813590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7965419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61990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467225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8343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06274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5065484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883296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5.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2.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7.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29.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69.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36.sv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72.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3.svg"/><Relationship Id="rId18" Type="http://schemas.openxmlformats.org/officeDocument/2006/relationships/image" Target="../media/image29.png"/><Relationship Id="rId3" Type="http://schemas.openxmlformats.org/officeDocument/2006/relationships/notesSlide" Target="../notesSlides/notesSlide20.xml"/><Relationship Id="rId21"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42.png"/><Relationship Id="rId17" Type="http://schemas.openxmlformats.org/officeDocument/2006/relationships/image" Target="../media/image28.svg"/><Relationship Id="rId2" Type="http://schemas.openxmlformats.org/officeDocument/2006/relationships/slideLayout" Target="../slideLayouts/slideLayout12.xml"/><Relationship Id="rId16" Type="http://schemas.openxmlformats.org/officeDocument/2006/relationships/image" Target="../media/image27.png"/><Relationship Id="rId20" Type="http://schemas.openxmlformats.org/officeDocument/2006/relationships/image" Target="../media/image44.png"/><Relationship Id="rId1" Type="http://schemas.openxmlformats.org/officeDocument/2006/relationships/tags" Target="../tags/tag74.xml"/><Relationship Id="rId6" Type="http://schemas.openxmlformats.org/officeDocument/2006/relationships/image" Target="../media/image38.png"/><Relationship Id="rId11" Type="http://schemas.openxmlformats.org/officeDocument/2006/relationships/image" Target="../media/image41.svg"/><Relationship Id="rId5" Type="http://schemas.openxmlformats.org/officeDocument/2006/relationships/image" Target="../media/image32.svg"/><Relationship Id="rId15" Type="http://schemas.openxmlformats.org/officeDocument/2006/relationships/image" Target="../media/image26.svg"/><Relationship Id="rId10" Type="http://schemas.openxmlformats.org/officeDocument/2006/relationships/image" Target="../media/image40.png"/><Relationship Id="rId19" Type="http://schemas.openxmlformats.org/officeDocument/2006/relationships/image" Target="../media/image30.svg"/><Relationship Id="rId4" Type="http://schemas.openxmlformats.org/officeDocument/2006/relationships/image" Target="../media/image31.png"/><Relationship Id="rId9" Type="http://schemas.openxmlformats.org/officeDocument/2006/relationships/image" Target="../media/image34.sv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6.svg"/><Relationship Id="rId18" Type="http://schemas.openxmlformats.org/officeDocument/2006/relationships/image" Target="../media/image46.png"/><Relationship Id="rId3" Type="http://schemas.openxmlformats.org/officeDocument/2006/relationships/notesSlide" Target="../notesSlides/notesSlide21.xml"/><Relationship Id="rId21" Type="http://schemas.openxmlformats.org/officeDocument/2006/relationships/image" Target="../media/image39.svg"/><Relationship Id="rId7" Type="http://schemas.openxmlformats.org/officeDocument/2006/relationships/image" Target="../media/image41.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slideLayout" Target="../slideLayouts/slideLayout12.xml"/><Relationship Id="rId16" Type="http://schemas.openxmlformats.org/officeDocument/2006/relationships/image" Target="../media/image29.png"/><Relationship Id="rId20" Type="http://schemas.openxmlformats.org/officeDocument/2006/relationships/image" Target="../media/image38.png"/><Relationship Id="rId1" Type="http://schemas.openxmlformats.org/officeDocument/2006/relationships/tags" Target="../tags/tag75.xml"/><Relationship Id="rId6" Type="http://schemas.openxmlformats.org/officeDocument/2006/relationships/image" Target="../media/image40.png"/><Relationship Id="rId11" Type="http://schemas.openxmlformats.org/officeDocument/2006/relationships/image" Target="../media/image34.svg"/><Relationship Id="rId5" Type="http://schemas.openxmlformats.org/officeDocument/2006/relationships/image" Target="../media/image32.svg"/><Relationship Id="rId15" Type="http://schemas.openxmlformats.org/officeDocument/2006/relationships/image" Target="../media/image28.svg"/><Relationship Id="rId23" Type="http://schemas.openxmlformats.org/officeDocument/2006/relationships/image" Target="../media/image45.svg"/><Relationship Id="rId10" Type="http://schemas.openxmlformats.org/officeDocument/2006/relationships/image" Target="../media/image33.png"/><Relationship Id="rId19" Type="http://schemas.openxmlformats.org/officeDocument/2006/relationships/image" Target="../media/image47.svg"/><Relationship Id="rId4" Type="http://schemas.openxmlformats.org/officeDocument/2006/relationships/image" Target="../media/image31.png"/><Relationship Id="rId9" Type="http://schemas.openxmlformats.org/officeDocument/2006/relationships/image" Target="../media/image43.svg"/><Relationship Id="rId14" Type="http://schemas.openxmlformats.org/officeDocument/2006/relationships/image" Target="../media/image27.png"/><Relationship Id="rId22"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8.svg"/><Relationship Id="rId18" Type="http://schemas.openxmlformats.org/officeDocument/2006/relationships/image" Target="../media/image50.png"/><Relationship Id="rId3" Type="http://schemas.openxmlformats.org/officeDocument/2006/relationships/notesSlide" Target="../notesSlides/notesSlide22.xml"/><Relationship Id="rId21" Type="http://schemas.openxmlformats.org/officeDocument/2006/relationships/image" Target="../media/image22.svg"/><Relationship Id="rId7" Type="http://schemas.openxmlformats.org/officeDocument/2006/relationships/image" Target="../media/image30.svg"/><Relationship Id="rId12" Type="http://schemas.openxmlformats.org/officeDocument/2006/relationships/image" Target="../media/image27.png"/><Relationship Id="rId17" Type="http://schemas.openxmlformats.org/officeDocument/2006/relationships/image" Target="../media/image49.svg"/><Relationship Id="rId25" Type="http://schemas.openxmlformats.org/officeDocument/2006/relationships/image" Target="../media/image47.svg"/><Relationship Id="rId2" Type="http://schemas.openxmlformats.org/officeDocument/2006/relationships/slideLayout" Target="../slideLayouts/slideLayout12.xml"/><Relationship Id="rId16" Type="http://schemas.openxmlformats.org/officeDocument/2006/relationships/image" Target="../media/image48.png"/><Relationship Id="rId20" Type="http://schemas.openxmlformats.org/officeDocument/2006/relationships/image" Target="../media/image21.png"/><Relationship Id="rId1" Type="http://schemas.openxmlformats.org/officeDocument/2006/relationships/tags" Target="../tags/tag76.xml"/><Relationship Id="rId6" Type="http://schemas.openxmlformats.org/officeDocument/2006/relationships/image" Target="../media/image29.png"/><Relationship Id="rId11" Type="http://schemas.openxmlformats.org/officeDocument/2006/relationships/image" Target="../media/image41.svg"/><Relationship Id="rId24" Type="http://schemas.openxmlformats.org/officeDocument/2006/relationships/image" Target="../media/image46.png"/><Relationship Id="rId5" Type="http://schemas.openxmlformats.org/officeDocument/2006/relationships/image" Target="../media/image26.svg"/><Relationship Id="rId15" Type="http://schemas.openxmlformats.org/officeDocument/2006/relationships/image" Target="../media/image34.svg"/><Relationship Id="rId23" Type="http://schemas.openxmlformats.org/officeDocument/2006/relationships/image" Target="../media/image39.svg"/><Relationship Id="rId10" Type="http://schemas.openxmlformats.org/officeDocument/2006/relationships/image" Target="../media/image40.png"/><Relationship Id="rId19" Type="http://schemas.openxmlformats.org/officeDocument/2006/relationships/image" Target="../media/image51.svg"/><Relationship Id="rId4" Type="http://schemas.openxmlformats.org/officeDocument/2006/relationships/image" Target="../media/image25.png"/><Relationship Id="rId9" Type="http://schemas.openxmlformats.org/officeDocument/2006/relationships/image" Target="../media/image32.svg"/><Relationship Id="rId14" Type="http://schemas.openxmlformats.org/officeDocument/2006/relationships/image" Target="../media/image33.png"/><Relationship Id="rId22"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3.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53.sv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2.svg"/><Relationship Id="rId18" Type="http://schemas.openxmlformats.org/officeDocument/2006/relationships/image" Target="../media/image25.png"/><Relationship Id="rId26" Type="http://schemas.openxmlformats.org/officeDocument/2006/relationships/image" Target="../media/image44.png"/><Relationship Id="rId3" Type="http://schemas.openxmlformats.org/officeDocument/2006/relationships/notesSlide" Target="../notesSlides/notesSlide24.xml"/><Relationship Id="rId21" Type="http://schemas.openxmlformats.org/officeDocument/2006/relationships/image" Target="../media/image28.svg"/><Relationship Id="rId7" Type="http://schemas.openxmlformats.org/officeDocument/2006/relationships/image" Target="../media/image55.svg"/><Relationship Id="rId12" Type="http://schemas.openxmlformats.org/officeDocument/2006/relationships/image" Target="../media/image31.png"/><Relationship Id="rId17" Type="http://schemas.openxmlformats.org/officeDocument/2006/relationships/image" Target="../media/image34.svg"/><Relationship Id="rId25" Type="http://schemas.openxmlformats.org/officeDocument/2006/relationships/image" Target="../media/image61.svg"/><Relationship Id="rId2" Type="http://schemas.openxmlformats.org/officeDocument/2006/relationships/slideLayout" Target="../slideLayouts/slideLayout12.xml"/><Relationship Id="rId16" Type="http://schemas.openxmlformats.org/officeDocument/2006/relationships/image" Target="../media/image33.png"/><Relationship Id="rId20" Type="http://schemas.openxmlformats.org/officeDocument/2006/relationships/image" Target="../media/image27.png"/><Relationship Id="rId1" Type="http://schemas.openxmlformats.org/officeDocument/2006/relationships/tags" Target="../tags/tag78.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60.png"/><Relationship Id="rId5" Type="http://schemas.openxmlformats.org/officeDocument/2006/relationships/image" Target="../media/image43.svg"/><Relationship Id="rId15" Type="http://schemas.openxmlformats.org/officeDocument/2006/relationships/image" Target="../media/image41.svg"/><Relationship Id="rId23" Type="http://schemas.openxmlformats.org/officeDocument/2006/relationships/image" Target="../media/image30.svg"/><Relationship Id="rId10" Type="http://schemas.openxmlformats.org/officeDocument/2006/relationships/image" Target="../media/image58.png"/><Relationship Id="rId19" Type="http://schemas.openxmlformats.org/officeDocument/2006/relationships/image" Target="../media/image26.svg"/><Relationship Id="rId4" Type="http://schemas.openxmlformats.org/officeDocument/2006/relationships/image" Target="../media/image42.png"/><Relationship Id="rId9" Type="http://schemas.openxmlformats.org/officeDocument/2006/relationships/image" Target="../media/image57.svg"/><Relationship Id="rId14" Type="http://schemas.openxmlformats.org/officeDocument/2006/relationships/image" Target="../media/image40.png"/><Relationship Id="rId22" Type="http://schemas.openxmlformats.org/officeDocument/2006/relationships/image" Target="../media/image29.png"/><Relationship Id="rId27"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6.svg"/><Relationship Id="rId18" Type="http://schemas.openxmlformats.org/officeDocument/2006/relationships/image" Target="../media/image60.png"/><Relationship Id="rId26" Type="http://schemas.openxmlformats.org/officeDocument/2006/relationships/image" Target="../media/image44.png"/><Relationship Id="rId3" Type="http://schemas.openxmlformats.org/officeDocument/2006/relationships/notesSlide" Target="../notesSlides/notesSlide25.xml"/><Relationship Id="rId21" Type="http://schemas.openxmlformats.org/officeDocument/2006/relationships/image" Target="../media/image57.svg"/><Relationship Id="rId7" Type="http://schemas.openxmlformats.org/officeDocument/2006/relationships/image" Target="../media/image41.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63.svg"/><Relationship Id="rId2" Type="http://schemas.openxmlformats.org/officeDocument/2006/relationships/slideLayout" Target="../slideLayouts/slideLayout12.xml"/><Relationship Id="rId16" Type="http://schemas.openxmlformats.org/officeDocument/2006/relationships/image" Target="../media/image29.png"/><Relationship Id="rId20" Type="http://schemas.openxmlformats.org/officeDocument/2006/relationships/image" Target="../media/image56.png"/><Relationship Id="rId1" Type="http://schemas.openxmlformats.org/officeDocument/2006/relationships/tags" Target="../tags/tag79.xml"/><Relationship Id="rId6" Type="http://schemas.openxmlformats.org/officeDocument/2006/relationships/image" Target="../media/image40.png"/><Relationship Id="rId11" Type="http://schemas.openxmlformats.org/officeDocument/2006/relationships/image" Target="../media/image34.svg"/><Relationship Id="rId24" Type="http://schemas.openxmlformats.org/officeDocument/2006/relationships/image" Target="../media/image62.png"/><Relationship Id="rId5" Type="http://schemas.openxmlformats.org/officeDocument/2006/relationships/image" Target="../media/image32.svg"/><Relationship Id="rId15" Type="http://schemas.openxmlformats.org/officeDocument/2006/relationships/image" Target="../media/image28.svg"/><Relationship Id="rId23" Type="http://schemas.openxmlformats.org/officeDocument/2006/relationships/image" Target="../media/image59.svg"/><Relationship Id="rId10" Type="http://schemas.openxmlformats.org/officeDocument/2006/relationships/image" Target="../media/image33.png"/><Relationship Id="rId19" Type="http://schemas.openxmlformats.org/officeDocument/2006/relationships/image" Target="../media/image61.svg"/><Relationship Id="rId4" Type="http://schemas.openxmlformats.org/officeDocument/2006/relationships/image" Target="../media/image31.png"/><Relationship Id="rId9" Type="http://schemas.openxmlformats.org/officeDocument/2006/relationships/image" Target="../media/image43.svg"/><Relationship Id="rId14" Type="http://schemas.openxmlformats.org/officeDocument/2006/relationships/image" Target="../media/image27.png"/><Relationship Id="rId22" Type="http://schemas.openxmlformats.org/officeDocument/2006/relationships/image" Target="../media/image58.png"/><Relationship Id="rId27" Type="http://schemas.openxmlformats.org/officeDocument/2006/relationships/image" Target="../media/image45.sv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8.svg"/><Relationship Id="rId18" Type="http://schemas.openxmlformats.org/officeDocument/2006/relationships/image" Target="../media/image66.png"/><Relationship Id="rId3" Type="http://schemas.openxmlformats.org/officeDocument/2006/relationships/notesSlide" Target="../notesSlides/notesSlide26.xml"/><Relationship Id="rId21" Type="http://schemas.openxmlformats.org/officeDocument/2006/relationships/image" Target="../media/image36.svg"/><Relationship Id="rId7" Type="http://schemas.openxmlformats.org/officeDocument/2006/relationships/image" Target="../media/image34.svg"/><Relationship Id="rId12" Type="http://schemas.openxmlformats.org/officeDocument/2006/relationships/image" Target="../media/image27.png"/><Relationship Id="rId17" Type="http://schemas.openxmlformats.org/officeDocument/2006/relationships/image" Target="../media/image65.svg"/><Relationship Id="rId2" Type="http://schemas.openxmlformats.org/officeDocument/2006/relationships/slideLayout" Target="../slideLayouts/slideLayout12.xml"/><Relationship Id="rId16" Type="http://schemas.openxmlformats.org/officeDocument/2006/relationships/image" Target="../media/image64.png"/><Relationship Id="rId20" Type="http://schemas.openxmlformats.org/officeDocument/2006/relationships/image" Target="../media/image35.png"/><Relationship Id="rId1" Type="http://schemas.openxmlformats.org/officeDocument/2006/relationships/tags" Target="../tags/tag80.xml"/><Relationship Id="rId6" Type="http://schemas.openxmlformats.org/officeDocument/2006/relationships/image" Target="../media/image33.png"/><Relationship Id="rId11" Type="http://schemas.openxmlformats.org/officeDocument/2006/relationships/image" Target="../media/image26.svg"/><Relationship Id="rId5" Type="http://schemas.openxmlformats.org/officeDocument/2006/relationships/image" Target="../media/image32.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67.svg"/><Relationship Id="rId4" Type="http://schemas.openxmlformats.org/officeDocument/2006/relationships/image" Target="../media/image31.png"/><Relationship Id="rId9" Type="http://schemas.openxmlformats.org/officeDocument/2006/relationships/image" Target="../media/image41.sv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68.png"/><Relationship Id="rId3" Type="http://schemas.openxmlformats.org/officeDocument/2006/relationships/image" Target="../media/image54.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4.svg"/><Relationship Id="rId11" Type="http://schemas.openxmlformats.org/officeDocument/2006/relationships/image" Target="../media/image56.png"/><Relationship Id="rId5" Type="http://schemas.openxmlformats.org/officeDocument/2006/relationships/image" Target="../media/image23.png"/><Relationship Id="rId10" Type="http://schemas.openxmlformats.org/officeDocument/2006/relationships/image" Target="../media/image63.svg"/><Relationship Id="rId4" Type="http://schemas.openxmlformats.org/officeDocument/2006/relationships/image" Target="../media/image55.svg"/><Relationship Id="rId9" Type="http://schemas.openxmlformats.org/officeDocument/2006/relationships/image" Target="../media/image62.png"/><Relationship Id="rId14" Type="http://schemas.openxmlformats.org/officeDocument/2006/relationships/image" Target="../media/image69.sv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27.png"/><Relationship Id="rId3" Type="http://schemas.openxmlformats.org/officeDocument/2006/relationships/notesSlide" Target="../notesSlides/notesSlide28.xml"/><Relationship Id="rId21" Type="http://schemas.openxmlformats.org/officeDocument/2006/relationships/image" Target="../media/image36.svg"/><Relationship Id="rId7" Type="http://schemas.openxmlformats.org/officeDocument/2006/relationships/image" Target="../media/image30.svg"/><Relationship Id="rId12" Type="http://schemas.openxmlformats.org/officeDocument/2006/relationships/image" Target="../media/image33.png"/><Relationship Id="rId17" Type="http://schemas.openxmlformats.org/officeDocument/2006/relationships/image" Target="../media/image47.svg"/><Relationship Id="rId25"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46.png"/><Relationship Id="rId20" Type="http://schemas.openxmlformats.org/officeDocument/2006/relationships/image" Target="../media/image35.png"/><Relationship Id="rId1" Type="http://schemas.openxmlformats.org/officeDocument/2006/relationships/tags" Target="../tags/tag81.xml"/><Relationship Id="rId6" Type="http://schemas.openxmlformats.org/officeDocument/2006/relationships/image" Target="../media/image29.png"/><Relationship Id="rId11" Type="http://schemas.openxmlformats.org/officeDocument/2006/relationships/image" Target="../media/image39.svg"/><Relationship Id="rId24" Type="http://schemas.openxmlformats.org/officeDocument/2006/relationships/image" Target="../media/image44.png"/><Relationship Id="rId5" Type="http://schemas.openxmlformats.org/officeDocument/2006/relationships/image" Target="../media/image26.svg"/><Relationship Id="rId15" Type="http://schemas.openxmlformats.org/officeDocument/2006/relationships/image" Target="../media/image41.svg"/><Relationship Id="rId23"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28.svg"/><Relationship Id="rId4" Type="http://schemas.openxmlformats.org/officeDocument/2006/relationships/image" Target="../media/image25.png"/><Relationship Id="rId9" Type="http://schemas.openxmlformats.org/officeDocument/2006/relationships/image" Target="../media/image32.svg"/><Relationship Id="rId14" Type="http://schemas.openxmlformats.org/officeDocument/2006/relationships/image" Target="../media/image40.png"/><Relationship Id="rId22"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27.png"/><Relationship Id="rId3" Type="http://schemas.openxmlformats.org/officeDocument/2006/relationships/notesSlide" Target="../notesSlides/notesSlide29.xml"/><Relationship Id="rId21" Type="http://schemas.openxmlformats.org/officeDocument/2006/relationships/image" Target="../media/image36.svg"/><Relationship Id="rId7" Type="http://schemas.openxmlformats.org/officeDocument/2006/relationships/image" Target="../media/image30.svg"/><Relationship Id="rId12" Type="http://schemas.openxmlformats.org/officeDocument/2006/relationships/image" Target="../media/image33.png"/><Relationship Id="rId17" Type="http://schemas.openxmlformats.org/officeDocument/2006/relationships/image" Target="../media/image47.svg"/><Relationship Id="rId25"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46.png"/><Relationship Id="rId20" Type="http://schemas.openxmlformats.org/officeDocument/2006/relationships/image" Target="../media/image35.png"/><Relationship Id="rId1" Type="http://schemas.openxmlformats.org/officeDocument/2006/relationships/tags" Target="../tags/tag82.xml"/><Relationship Id="rId6" Type="http://schemas.openxmlformats.org/officeDocument/2006/relationships/image" Target="../media/image29.png"/><Relationship Id="rId11" Type="http://schemas.openxmlformats.org/officeDocument/2006/relationships/image" Target="../media/image39.svg"/><Relationship Id="rId24" Type="http://schemas.openxmlformats.org/officeDocument/2006/relationships/image" Target="../media/image44.png"/><Relationship Id="rId5" Type="http://schemas.openxmlformats.org/officeDocument/2006/relationships/image" Target="../media/image26.svg"/><Relationship Id="rId15" Type="http://schemas.openxmlformats.org/officeDocument/2006/relationships/image" Target="../media/image41.svg"/><Relationship Id="rId23"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28.svg"/><Relationship Id="rId4" Type="http://schemas.openxmlformats.org/officeDocument/2006/relationships/image" Target="../media/image25.png"/><Relationship Id="rId9" Type="http://schemas.openxmlformats.org/officeDocument/2006/relationships/image" Target="../media/image32.svg"/><Relationship Id="rId14" Type="http://schemas.openxmlformats.org/officeDocument/2006/relationships/image" Target="../media/image40.png"/><Relationship Id="rId22"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83.xml"/><Relationship Id="rId5" Type="http://schemas.openxmlformats.org/officeDocument/2006/relationships/image" Target="../media/image70.png"/><Relationship Id="rId4" Type="http://schemas.openxmlformats.org/officeDocument/2006/relationships/hyperlink" Target="https://aws-tc-largeobjects.s3-us-west-2.amazonaws.com/ILT-TF-100-ACFNDS-20-EN/Module_5_VPC_Wizard+v2.0.mp4"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33.xml"/><Relationship Id="rId7" Type="http://schemas.openxmlformats.org/officeDocument/2006/relationships/image" Target="../media/image41.svg"/><Relationship Id="rId12"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86.xml"/><Relationship Id="rId6" Type="http://schemas.openxmlformats.org/officeDocument/2006/relationships/image" Target="../media/image40.png"/><Relationship Id="rId11" Type="http://schemas.openxmlformats.org/officeDocument/2006/relationships/image" Target="../media/image28.svg"/><Relationship Id="rId5" Type="http://schemas.openxmlformats.org/officeDocument/2006/relationships/image" Target="../media/image32.svg"/><Relationship Id="rId15" Type="http://schemas.openxmlformats.org/officeDocument/2006/relationships/image" Target="../media/image34.sv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26.svg"/><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notesSlide" Target="../notesSlides/notesSlide36.xml"/><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4.svg"/><Relationship Id="rId2" Type="http://schemas.openxmlformats.org/officeDocument/2006/relationships/slideLayout" Target="../slideLayouts/slideLayout12.xml"/><Relationship Id="rId16" Type="http://schemas.openxmlformats.org/officeDocument/2006/relationships/image" Target="../media/image33.png"/><Relationship Id="rId1" Type="http://schemas.openxmlformats.org/officeDocument/2006/relationships/tags" Target="../tags/tag89.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72.svg"/><Relationship Id="rId15" Type="http://schemas.openxmlformats.org/officeDocument/2006/relationships/image" Target="../media/image41.svg"/><Relationship Id="rId10" Type="http://schemas.openxmlformats.org/officeDocument/2006/relationships/image" Target="../media/image29.png"/><Relationship Id="rId4" Type="http://schemas.openxmlformats.org/officeDocument/2006/relationships/image" Target="../media/image71.png"/><Relationship Id="rId9" Type="http://schemas.openxmlformats.org/officeDocument/2006/relationships/image" Target="../media/image28.svg"/><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94.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95.xml"/><Relationship Id="rId4" Type="http://schemas.openxmlformats.org/officeDocument/2006/relationships/image" Target="../media/image7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5.svg"/><Relationship Id="rId2" Type="http://schemas.openxmlformats.org/officeDocument/2006/relationships/slideLayout" Target="../slideLayouts/slideLayout12.xml"/><Relationship Id="rId1" Type="http://schemas.openxmlformats.org/officeDocument/2006/relationships/tags" Target="../tags/tag96.xml"/><Relationship Id="rId6" Type="http://schemas.openxmlformats.org/officeDocument/2006/relationships/image" Target="../media/image74.png"/><Relationship Id="rId5" Type="http://schemas.openxmlformats.org/officeDocument/2006/relationships/image" Target="../media/image24.sv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44.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9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notesSlide" Target="../notesSlides/notesSlide45.xml"/><Relationship Id="rId7" Type="http://schemas.openxmlformats.org/officeDocument/2006/relationships/image" Target="../media/image39.svg"/><Relationship Id="rId12" Type="http://schemas.openxmlformats.org/officeDocument/2006/relationships/image" Target="../media/image27.png"/><Relationship Id="rId17" Type="http://schemas.openxmlformats.org/officeDocument/2006/relationships/image" Target="../media/image47.svg"/><Relationship Id="rId2" Type="http://schemas.openxmlformats.org/officeDocument/2006/relationships/slideLayout" Target="../slideLayouts/slideLayout12.xml"/><Relationship Id="rId16" Type="http://schemas.openxmlformats.org/officeDocument/2006/relationships/image" Target="../media/image46.png"/><Relationship Id="rId1" Type="http://schemas.openxmlformats.org/officeDocument/2006/relationships/tags" Target="../tags/tag98.xml"/><Relationship Id="rId6" Type="http://schemas.openxmlformats.org/officeDocument/2006/relationships/image" Target="../media/image38.png"/><Relationship Id="rId11" Type="http://schemas.openxmlformats.org/officeDocument/2006/relationships/image" Target="../media/image26.svg"/><Relationship Id="rId5" Type="http://schemas.openxmlformats.org/officeDocument/2006/relationships/image" Target="../media/image32.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31.png"/><Relationship Id="rId9" Type="http://schemas.openxmlformats.org/officeDocument/2006/relationships/image" Target="../media/image41.svg"/><Relationship Id="rId1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6.xml"/><Relationship Id="rId1" Type="http://schemas.openxmlformats.org/officeDocument/2006/relationships/tags" Target="../tags/tag99.xml"/><Relationship Id="rId5" Type="http://schemas.openxmlformats.org/officeDocument/2006/relationships/image" Target="../media/image77.png"/><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78.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0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10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hyperlink" Target="http://www.example.com/"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2.svg"/><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50.xml"/><Relationship Id="rId7" Type="http://schemas.openxmlformats.org/officeDocument/2006/relationships/image" Target="../media/image82.svg"/><Relationship Id="rId2" Type="http://schemas.openxmlformats.org/officeDocument/2006/relationships/slideLayout" Target="../slideLayouts/slideLayout12.xml"/><Relationship Id="rId1" Type="http://schemas.openxmlformats.org/officeDocument/2006/relationships/tags" Target="../tags/tag103.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4.xml"/></Relationships>
</file>

<file path=ppt/slides/_rels/slide5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notesSlide" Target="../notesSlides/notesSlide52.xml"/><Relationship Id="rId7"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tags" Target="../tags/tag105.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82.svg"/><Relationship Id="rId4" Type="http://schemas.openxmlformats.org/officeDocument/2006/relationships/image" Target="../media/image85.png"/><Relationship Id="rId9"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6.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0.svg"/><Relationship Id="rId18" Type="http://schemas.openxmlformats.org/officeDocument/2006/relationships/image" Target="../media/image48.png"/><Relationship Id="rId3" Type="http://schemas.openxmlformats.org/officeDocument/2006/relationships/notesSlide" Target="../notesSlides/notesSlide54.xml"/><Relationship Id="rId7" Type="http://schemas.openxmlformats.org/officeDocument/2006/relationships/image" Target="../media/image87.svg"/><Relationship Id="rId12" Type="http://schemas.openxmlformats.org/officeDocument/2006/relationships/image" Target="../media/image89.png"/><Relationship Id="rId17" Type="http://schemas.openxmlformats.org/officeDocument/2006/relationships/image" Target="../media/image34.svg"/><Relationship Id="rId2" Type="http://schemas.openxmlformats.org/officeDocument/2006/relationships/slideLayout" Target="../slideLayouts/slideLayout12.xml"/><Relationship Id="rId16" Type="http://schemas.openxmlformats.org/officeDocument/2006/relationships/image" Target="../media/image33.png"/><Relationship Id="rId1" Type="http://schemas.openxmlformats.org/officeDocument/2006/relationships/tags" Target="../tags/tag107.xml"/><Relationship Id="rId6" Type="http://schemas.openxmlformats.org/officeDocument/2006/relationships/image" Target="../media/image86.png"/><Relationship Id="rId11" Type="http://schemas.openxmlformats.org/officeDocument/2006/relationships/image" Target="../media/image82.svg"/><Relationship Id="rId5" Type="http://schemas.openxmlformats.org/officeDocument/2006/relationships/image" Target="../media/image26.svg"/><Relationship Id="rId15" Type="http://schemas.openxmlformats.org/officeDocument/2006/relationships/image" Target="../media/image92.svg"/><Relationship Id="rId10" Type="http://schemas.openxmlformats.org/officeDocument/2006/relationships/image" Target="../media/image81.png"/><Relationship Id="rId19" Type="http://schemas.openxmlformats.org/officeDocument/2006/relationships/image" Target="../media/image49.svg"/><Relationship Id="rId4" Type="http://schemas.openxmlformats.org/officeDocument/2006/relationships/image" Target="../media/image25.png"/><Relationship Id="rId9" Type="http://schemas.openxmlformats.org/officeDocument/2006/relationships/image" Target="../media/image80.svg"/><Relationship Id="rId1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108.xml"/><Relationship Id="rId4" Type="http://schemas.openxmlformats.org/officeDocument/2006/relationships/image" Target="../media/image37.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09.xml"/></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7.xml"/><Relationship Id="rId7" Type="http://schemas.openxmlformats.org/officeDocument/2006/relationships/image" Target="../media/image84.svg"/><Relationship Id="rId2" Type="http://schemas.openxmlformats.org/officeDocument/2006/relationships/slideLayout" Target="../slideLayouts/slideLayout12.xml"/><Relationship Id="rId1" Type="http://schemas.openxmlformats.org/officeDocument/2006/relationships/tags" Target="../tags/tag110.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20.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2.xml"/><Relationship Id="rId5" Type="http://schemas.openxmlformats.org/officeDocument/2006/relationships/image" Target="../media/image94.sv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13.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1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1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116.xml"/><Relationship Id="rId4" Type="http://schemas.openxmlformats.org/officeDocument/2006/relationships/image" Target="../media/image37.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ags" Target="../tags/tag11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119.xml"/><Relationship Id="rId4" Type="http://schemas.openxmlformats.org/officeDocument/2006/relationships/image" Target="../media/image96.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2.xml"/><Relationship Id="rId1" Type="http://schemas.openxmlformats.org/officeDocument/2006/relationships/tags" Target="../tags/tag12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3.xml"/><Relationship Id="rId1" Type="http://schemas.openxmlformats.org/officeDocument/2006/relationships/tags" Target="../tags/tag12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12.xml"/><Relationship Id="rId1" Type="http://schemas.openxmlformats.org/officeDocument/2006/relationships/tags" Target="../tags/tag122.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docs.aws.amazon.com/whitepapers/latest/aws-vpc-connectivity-options/introduction.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tags" Target="../tags/tag12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a:latin typeface="+mj-lt"/>
              </a:rPr>
              <a:t>AWS Academy Cloud Foundations</a:t>
            </a:r>
          </a:p>
        </p:txBody>
      </p:sp>
      <p:sp>
        <p:nvSpPr>
          <p:cNvPr id="6" name="Title 5"/>
          <p:cNvSpPr>
            <a:spLocks noGrp="1"/>
          </p:cNvSpPr>
          <p:nvPr>
            <p:ph type="title"/>
          </p:nvPr>
        </p:nvSpPr>
        <p:spPr/>
        <p:txBody>
          <a:bodyPr>
            <a:normAutofit/>
          </a:bodyPr>
          <a:lstStyle/>
          <a:p>
            <a:r>
              <a:rPr lang="en-US">
                <a:latin typeface="+mj-lt"/>
              </a:rPr>
              <a:t>Module 5: Networking and Content Delivery</a:t>
            </a:r>
          </a:p>
        </p:txBody>
      </p:sp>
    </p:spTree>
    <p:custDataLst>
      <p:tags r:id="rId1"/>
    </p:custDataLst>
    <p:extLst>
      <p:ext uri="{BB962C8B-B14F-4D97-AF65-F5344CB8AC3E}">
        <p14:creationId xmlns:p14="http://schemas.microsoft.com/office/powerpoint/2010/main" val="154039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2: Amazon VPC</a:t>
            </a:r>
          </a:p>
        </p:txBody>
      </p:sp>
    </p:spTree>
    <p:custDataLst>
      <p:tags r:id="rId1"/>
    </p:custDataLst>
    <p:extLst>
      <p:ext uri="{BB962C8B-B14F-4D97-AF65-F5344CB8AC3E}">
        <p14:creationId xmlns:p14="http://schemas.microsoft.com/office/powerpoint/2010/main" val="287537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6F618-4F98-4259-871F-42A6EEE004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2" name="Title 1">
            <a:extLst>
              <a:ext uri="{FF2B5EF4-FFF2-40B4-BE49-F238E27FC236}">
                <a16:creationId xmlns:a16="http://schemas.microsoft.com/office/drawing/2014/main" id="{99F819DD-C864-4B1F-BDFF-2B4E11492383}"/>
              </a:ext>
            </a:extLst>
          </p:cNvPr>
          <p:cNvSpPr>
            <a:spLocks noGrp="1"/>
          </p:cNvSpPr>
          <p:nvPr>
            <p:ph type="title"/>
          </p:nvPr>
        </p:nvSpPr>
        <p:spPr/>
        <p:txBody>
          <a:bodyPr/>
          <a:lstStyle/>
          <a:p>
            <a:r>
              <a:rPr lang="en-US"/>
              <a:t>Amazon VPC</a:t>
            </a:r>
          </a:p>
        </p:txBody>
      </p:sp>
      <p:sp>
        <p:nvSpPr>
          <p:cNvPr id="3" name="Content Placeholder 2">
            <a:extLst>
              <a:ext uri="{FF2B5EF4-FFF2-40B4-BE49-F238E27FC236}">
                <a16:creationId xmlns:a16="http://schemas.microsoft.com/office/drawing/2014/main" id="{C55FAD45-680F-4EE5-A5D2-81C5793A080D}"/>
              </a:ext>
            </a:extLst>
          </p:cNvPr>
          <p:cNvSpPr>
            <a:spLocks noGrp="1"/>
          </p:cNvSpPr>
          <p:nvPr>
            <p:ph sz="quarter" idx="21"/>
          </p:nvPr>
        </p:nvSpPr>
        <p:spPr>
          <a:xfrm>
            <a:off x="2157984" y="1527048"/>
            <a:ext cx="9610344" cy="4645152"/>
          </a:xfrm>
        </p:spPr>
        <p:txBody>
          <a:bodyPr>
            <a:normAutofit fontScale="92500" lnSpcReduction="20000"/>
          </a:bodyPr>
          <a:lstStyle/>
          <a:p>
            <a:r>
              <a:rPr lang="en-US" dirty="0"/>
              <a:t>Enables you to provision a </a:t>
            </a:r>
            <a:r>
              <a:rPr lang="en-US" dirty="0">
                <a:solidFill>
                  <a:schemeClr val="accent6"/>
                </a:solidFill>
              </a:rPr>
              <a:t>logically isolated </a:t>
            </a:r>
            <a:r>
              <a:rPr lang="en-US" dirty="0"/>
              <a:t>section of the AWS Cloud where you can launch AWS resources in a virtual network that you define</a:t>
            </a:r>
          </a:p>
          <a:p>
            <a:r>
              <a:rPr lang="en-US" dirty="0"/>
              <a:t>Gives you </a:t>
            </a:r>
            <a:r>
              <a:rPr lang="en-US" dirty="0">
                <a:solidFill>
                  <a:schemeClr val="accent6"/>
                </a:solidFill>
              </a:rPr>
              <a:t>control over your virtual networking resources</a:t>
            </a:r>
            <a:r>
              <a:rPr lang="en-US" dirty="0"/>
              <a:t>, including:</a:t>
            </a:r>
          </a:p>
          <a:p>
            <a:pPr lvl="1"/>
            <a:r>
              <a:rPr lang="en-US" dirty="0"/>
              <a:t>Selection of IP address range</a:t>
            </a:r>
          </a:p>
          <a:p>
            <a:pPr lvl="1"/>
            <a:r>
              <a:rPr lang="en-US" dirty="0"/>
              <a:t>Creation of subnets</a:t>
            </a:r>
          </a:p>
          <a:p>
            <a:pPr lvl="1"/>
            <a:r>
              <a:rPr lang="en-US" dirty="0"/>
              <a:t>Configuration of route tables and network gateways</a:t>
            </a:r>
          </a:p>
          <a:p>
            <a:r>
              <a:rPr lang="en-US" dirty="0"/>
              <a:t>Enables you to </a:t>
            </a:r>
            <a:r>
              <a:rPr lang="en-US" dirty="0">
                <a:solidFill>
                  <a:schemeClr val="accent6"/>
                </a:solidFill>
              </a:rPr>
              <a:t>customize the network configuration </a:t>
            </a:r>
            <a:r>
              <a:rPr lang="en-US" dirty="0"/>
              <a:t>for your VPC</a:t>
            </a:r>
          </a:p>
          <a:p>
            <a:r>
              <a:rPr lang="en-US" dirty="0"/>
              <a:t>Enables you to use </a:t>
            </a:r>
            <a:r>
              <a:rPr lang="en-US" dirty="0">
                <a:solidFill>
                  <a:schemeClr val="accent6"/>
                </a:solidFill>
              </a:rPr>
              <a:t>multiple layers of security</a:t>
            </a:r>
          </a:p>
        </p:txBody>
      </p:sp>
      <p:pic>
        <p:nvPicPr>
          <p:cNvPr id="6" name="Graphic 5">
            <a:extLst>
              <a:ext uri="{FF2B5EF4-FFF2-40B4-BE49-F238E27FC236}">
                <a16:creationId xmlns:a16="http://schemas.microsoft.com/office/drawing/2014/main" id="{5B13C49A-0AEC-4A20-84CE-C8C84923522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28175"/>
            <a:ext cx="1371600" cy="1371600"/>
          </a:xfrm>
          <a:prstGeom prst="rect">
            <a:avLst/>
          </a:prstGeom>
        </p:spPr>
      </p:pic>
      <p:sp>
        <p:nvSpPr>
          <p:cNvPr id="7" name="TextBox 6">
            <a:extLst>
              <a:ext uri="{FF2B5EF4-FFF2-40B4-BE49-F238E27FC236}">
                <a16:creationId xmlns:a16="http://schemas.microsoft.com/office/drawing/2014/main" id="{313D5743-93EE-4604-AF83-9A23B01AD693}"/>
              </a:ext>
            </a:extLst>
          </p:cNvPr>
          <p:cNvSpPr txBox="1"/>
          <p:nvPr/>
        </p:nvSpPr>
        <p:spPr>
          <a:xfrm>
            <a:off x="422564" y="3013501"/>
            <a:ext cx="1375698" cy="830997"/>
          </a:xfrm>
          <a:prstGeom prst="rect">
            <a:avLst/>
          </a:prstGeom>
          <a:noFill/>
        </p:spPr>
        <p:txBody>
          <a:bodyPr wrap="none" rtlCol="0">
            <a:spAutoFit/>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spTree>
    <p:custDataLst>
      <p:tags r:id="rId1"/>
    </p:custDataLst>
    <p:extLst>
      <p:ext uri="{BB962C8B-B14F-4D97-AF65-F5344CB8AC3E}">
        <p14:creationId xmlns:p14="http://schemas.microsoft.com/office/powerpoint/2010/main" val="282895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dirty="0"/>
          </a:p>
        </p:txBody>
      </p:sp>
      <p:sp>
        <p:nvSpPr>
          <p:cNvPr id="2" name="Title 1"/>
          <p:cNvSpPr>
            <a:spLocks noGrp="1"/>
          </p:cNvSpPr>
          <p:nvPr>
            <p:ph type="title"/>
          </p:nvPr>
        </p:nvSpPr>
        <p:spPr/>
        <p:txBody>
          <a:bodyPr/>
          <a:lstStyle/>
          <a:p>
            <a:r>
              <a:rPr lang="en-US"/>
              <a:t>VPCs and subnets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sz="quarter" idx="21"/>
          </p:nvPr>
        </p:nvSpPr>
        <p:spPr>
          <a:xfrm>
            <a:off x="365760" y="1143000"/>
            <a:ext cx="5504688" cy="4645152"/>
          </a:xfrm>
        </p:spPr>
        <p:txBody>
          <a:bodyPr>
            <a:normAutofit fontScale="92500"/>
          </a:bodyPr>
          <a:lstStyle/>
          <a:p>
            <a:r>
              <a:rPr lang="en-US" dirty="0"/>
              <a:t>VPCs:</a:t>
            </a:r>
          </a:p>
          <a:p>
            <a:pPr lvl="1">
              <a:buClr>
                <a:schemeClr val="tx1"/>
              </a:buClr>
            </a:pPr>
            <a:r>
              <a:rPr lang="en-US" dirty="0">
                <a:solidFill>
                  <a:schemeClr val="accent6"/>
                </a:solidFill>
              </a:rPr>
              <a:t>Logically isolated </a:t>
            </a:r>
            <a:r>
              <a:rPr lang="en-US" dirty="0"/>
              <a:t>from other VPCs</a:t>
            </a:r>
          </a:p>
          <a:p>
            <a:pPr lvl="1">
              <a:buClr>
                <a:schemeClr val="tx1"/>
              </a:buClr>
            </a:pPr>
            <a:r>
              <a:rPr lang="en-US" dirty="0">
                <a:solidFill>
                  <a:schemeClr val="accent6"/>
                </a:solidFill>
              </a:rPr>
              <a:t>Dedicated</a:t>
            </a:r>
            <a:r>
              <a:rPr lang="en-US" dirty="0"/>
              <a:t> to your AWS account</a:t>
            </a:r>
          </a:p>
          <a:p>
            <a:pPr lvl="1">
              <a:buClr>
                <a:schemeClr val="tx1"/>
              </a:buClr>
            </a:pPr>
            <a:r>
              <a:rPr lang="en-US" dirty="0"/>
              <a:t>Belong to a single </a:t>
            </a:r>
            <a:r>
              <a:rPr lang="en-US" dirty="0">
                <a:solidFill>
                  <a:schemeClr val="accent6"/>
                </a:solidFill>
              </a:rPr>
              <a:t>AWS Region </a:t>
            </a:r>
            <a:r>
              <a:rPr lang="en-US" dirty="0"/>
              <a:t>and can span multiple Availability Zones</a:t>
            </a:r>
          </a:p>
          <a:p>
            <a:pPr>
              <a:buClr>
                <a:schemeClr val="tx1"/>
              </a:buClr>
            </a:pPr>
            <a:r>
              <a:rPr lang="en-US" dirty="0"/>
              <a:t>Subnets:</a:t>
            </a:r>
          </a:p>
          <a:p>
            <a:pPr lvl="1">
              <a:buClr>
                <a:schemeClr val="tx1"/>
              </a:buClr>
            </a:pPr>
            <a:r>
              <a:rPr lang="en-US" dirty="0">
                <a:solidFill>
                  <a:schemeClr val="accent6"/>
                </a:solidFill>
              </a:rPr>
              <a:t>Range of IP addresses </a:t>
            </a:r>
            <a:r>
              <a:rPr lang="en-US" dirty="0"/>
              <a:t>that divide a VPC</a:t>
            </a:r>
          </a:p>
          <a:p>
            <a:pPr lvl="1">
              <a:buClr>
                <a:schemeClr val="tx1"/>
              </a:buClr>
            </a:pPr>
            <a:r>
              <a:rPr lang="en-US" dirty="0"/>
              <a:t>Belong to a single </a:t>
            </a:r>
            <a:r>
              <a:rPr lang="en-US" dirty="0">
                <a:solidFill>
                  <a:schemeClr val="accent6"/>
                </a:solidFill>
              </a:rPr>
              <a:t>Availability Zone</a:t>
            </a:r>
          </a:p>
          <a:p>
            <a:pPr lvl="1">
              <a:buClr>
                <a:schemeClr val="tx1"/>
              </a:buClr>
            </a:pPr>
            <a:r>
              <a:rPr lang="en-US" dirty="0"/>
              <a:t>Classified as </a:t>
            </a:r>
            <a:r>
              <a:rPr lang="en-US" dirty="0">
                <a:solidFill>
                  <a:schemeClr val="accent6"/>
                </a:solidFill>
              </a:rPr>
              <a:t>public</a:t>
            </a:r>
            <a:r>
              <a:rPr lang="en-US" b="1" dirty="0">
                <a:solidFill>
                  <a:schemeClr val="accent6"/>
                </a:solidFill>
              </a:rPr>
              <a:t> </a:t>
            </a:r>
            <a:r>
              <a:rPr lang="en-US" dirty="0"/>
              <a:t>or</a:t>
            </a:r>
            <a:r>
              <a:rPr lang="en-US" b="1" dirty="0">
                <a:solidFill>
                  <a:schemeClr val="accent6"/>
                </a:solidFill>
              </a:rPr>
              <a:t> </a:t>
            </a:r>
            <a:r>
              <a:rPr lang="en-US" dirty="0">
                <a:solidFill>
                  <a:schemeClr val="accent6"/>
                </a:solidFill>
              </a:rPr>
              <a:t>private</a:t>
            </a:r>
          </a:p>
        </p:txBody>
      </p:sp>
      <p:grpSp>
        <p:nvGrpSpPr>
          <p:cNvPr id="13" name="Group 12" descr="AWS Cloud diagram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  AWS Cloud</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accent2"/>
                    </a:solidFill>
                  </a:rPr>
                  <a:t>  Region</a:t>
                </a: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608801" y="2604655"/>
              <a:ext cx="1828800" cy="272517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17" name="Rectangle 16">
              <a:extLst>
                <a:ext uri="{FF2B5EF4-FFF2-40B4-BE49-F238E27FC236}">
                  <a16:creationId xmlns:a16="http://schemas.microsoft.com/office/drawing/2014/main" id="{BC85652B-F37D-4D09-821D-3C05390F0BAC}"/>
                </a:ext>
              </a:extLst>
            </p:cNvPr>
            <p:cNvSpPr/>
            <p:nvPr/>
          </p:nvSpPr>
          <p:spPr>
            <a:xfrm>
              <a:off x="9574605" y="2604655"/>
              <a:ext cx="1828800" cy="272517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749169" y="3549288"/>
              <a:ext cx="1554480" cy="1145359"/>
              <a:chOff x="7749169"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749169"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1D8900"/>
                    </a:solidFill>
                  </a:rPr>
                  <a:t>   Su</a:t>
                </a:r>
                <a:r>
                  <a:rPr kumimoji="0" lang="en-US" sz="1600" b="0" i="0" u="none" strike="noStrike" kern="0" cap="none" spc="0" normalizeH="0" baseline="0" noProof="0">
                    <a:ln>
                      <a:noFill/>
                    </a:ln>
                    <a:solidFill>
                      <a:srgbClr val="1D8900"/>
                    </a:solidFill>
                    <a:effectLst/>
                    <a:uLnTx/>
                    <a:uFillTx/>
                  </a:rPr>
                  <a:t>bnet</a:t>
                </a: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9169"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661890" y="3549288"/>
              <a:ext cx="1554480" cy="1145359"/>
              <a:chOff x="9661890"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661890"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1D8900"/>
                    </a:solidFill>
                  </a:rPr>
                  <a:t>   S</a:t>
                </a:r>
                <a:r>
                  <a:rPr kumimoji="0" lang="en-US" sz="1600" b="0" i="0" u="none" strike="noStrike" kern="0" cap="none" spc="0" normalizeH="0" baseline="0" noProof="0">
                    <a:ln>
                      <a:noFill/>
                    </a:ln>
                    <a:solidFill>
                      <a:srgbClr val="1D8900"/>
                    </a:solidFill>
                    <a:effectLst/>
                    <a:uLnTx/>
                    <a:uFillTx/>
                  </a:rPr>
                  <a:t>ubnet</a:t>
                </a: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1890" y="3549288"/>
                <a:ext cx="457200" cy="457200"/>
              </a:xfrm>
              <a:prstGeom prst="rect">
                <a:avLst/>
              </a:prstGeom>
            </p:spPr>
          </p:pic>
        </p:grpSp>
      </p:grpSp>
    </p:spTree>
    <p:custDataLst>
      <p:tags r:id="rId1"/>
    </p:custDataLst>
    <p:extLst>
      <p:ext uri="{BB962C8B-B14F-4D97-AF65-F5344CB8AC3E}">
        <p14:creationId xmlns:p14="http://schemas.microsoft.com/office/powerpoint/2010/main" val="261365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2" name="Title 1"/>
          <p:cNvSpPr>
            <a:spLocks noGrp="1"/>
          </p:cNvSpPr>
          <p:nvPr>
            <p:ph type="title"/>
          </p:nvPr>
        </p:nvSpPr>
        <p:spPr/>
        <p:txBody>
          <a:bodyPr/>
          <a:lstStyle/>
          <a:p>
            <a:r>
              <a:rPr lang="en-US"/>
              <a:t>IP addressing</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sz="quarter" idx="21"/>
          </p:nvPr>
        </p:nvSpPr>
        <p:spPr>
          <a:xfrm>
            <a:off x="365760" y="1143000"/>
            <a:ext cx="5769864" cy="4645152"/>
          </a:xfrm>
        </p:spPr>
        <p:txBody>
          <a:bodyPr>
            <a:normAutofit fontScale="92500"/>
          </a:bodyPr>
          <a:lstStyle/>
          <a:p>
            <a:r>
              <a:rPr lang="en-US" sz="2400" dirty="0"/>
              <a:t>When you create a VPC, you assign it to an IPv4 </a:t>
            </a:r>
            <a:r>
              <a:rPr lang="en-US" sz="2400" dirty="0">
                <a:solidFill>
                  <a:schemeClr val="accent6"/>
                </a:solidFill>
              </a:rPr>
              <a:t>CIDR block </a:t>
            </a:r>
            <a:r>
              <a:rPr lang="en-US" sz="2400" dirty="0"/>
              <a:t>(range of </a:t>
            </a:r>
            <a:r>
              <a:rPr lang="en-US" sz="2400" dirty="0">
                <a:solidFill>
                  <a:schemeClr val="accent6"/>
                </a:solidFill>
              </a:rPr>
              <a:t>private</a:t>
            </a:r>
            <a:r>
              <a:rPr lang="en-US" sz="2400" dirty="0"/>
              <a:t> IPv4 addresses).</a:t>
            </a:r>
          </a:p>
          <a:p>
            <a:r>
              <a:rPr lang="en-US" sz="2400" dirty="0"/>
              <a:t>You </a:t>
            </a:r>
            <a:r>
              <a:rPr lang="en-US" sz="2400" dirty="0">
                <a:solidFill>
                  <a:schemeClr val="accent6"/>
                </a:solidFill>
              </a:rPr>
              <a:t>cannot change the address range </a:t>
            </a:r>
            <a:r>
              <a:rPr lang="en-US" sz="2400" dirty="0"/>
              <a:t>after you create the VPC.</a:t>
            </a:r>
          </a:p>
          <a:p>
            <a:r>
              <a:rPr lang="en-US" sz="2400" dirty="0"/>
              <a:t>The </a:t>
            </a:r>
            <a:r>
              <a:rPr lang="en-US" sz="2400" dirty="0">
                <a:solidFill>
                  <a:schemeClr val="accent6"/>
                </a:solidFill>
              </a:rPr>
              <a:t>largest</a:t>
            </a:r>
            <a:r>
              <a:rPr lang="en-US" sz="2400" dirty="0"/>
              <a:t> IPv4 CIDR block size is </a:t>
            </a:r>
            <a:r>
              <a:rPr lang="en-US" sz="2400" dirty="0">
                <a:solidFill>
                  <a:schemeClr val="accent6"/>
                </a:solidFill>
              </a:rPr>
              <a:t>/16</a:t>
            </a:r>
            <a:r>
              <a:rPr lang="en-US" sz="2400" dirty="0"/>
              <a:t>.</a:t>
            </a:r>
          </a:p>
          <a:p>
            <a:r>
              <a:rPr lang="en-US" sz="2400" dirty="0"/>
              <a:t>The </a:t>
            </a:r>
            <a:r>
              <a:rPr lang="en-US" sz="2400" dirty="0">
                <a:solidFill>
                  <a:schemeClr val="accent6"/>
                </a:solidFill>
              </a:rPr>
              <a:t>smallest</a:t>
            </a:r>
            <a:r>
              <a:rPr lang="en-US" sz="2400" dirty="0"/>
              <a:t> IPv4 CIDR block size is </a:t>
            </a:r>
            <a:r>
              <a:rPr lang="en-US" sz="2400" dirty="0">
                <a:solidFill>
                  <a:schemeClr val="accent6"/>
                </a:solidFill>
              </a:rPr>
              <a:t>/28</a:t>
            </a:r>
            <a:r>
              <a:rPr lang="en-US" sz="2400" dirty="0"/>
              <a:t>.</a:t>
            </a:r>
          </a:p>
          <a:p>
            <a:r>
              <a:rPr lang="en-US" sz="2400" dirty="0"/>
              <a:t>IPv6 is also supported (with a different block size limit).</a:t>
            </a:r>
          </a:p>
          <a:p>
            <a:r>
              <a:rPr lang="en-US" sz="2400" dirty="0"/>
              <a:t>CIDR blocks of subnets </a:t>
            </a:r>
            <a:r>
              <a:rPr lang="en-US" sz="2400" dirty="0">
                <a:solidFill>
                  <a:schemeClr val="accent6"/>
                </a:solidFill>
              </a:rPr>
              <a:t>cannot overlap</a:t>
            </a:r>
            <a:r>
              <a:rPr lang="en-US" sz="24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4" y="1587500"/>
            <a:ext cx="5504686" cy="2194791"/>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433314" y="2343457"/>
              <a:ext cx="5098473" cy="1200329"/>
            </a:xfrm>
            <a:prstGeom prst="rect">
              <a:avLst/>
            </a:prstGeom>
            <a:noFill/>
          </p:spPr>
          <p:txBody>
            <a:bodyPr wrap="square" rtlCol="0">
              <a:spAutoFit/>
            </a:bodyPr>
            <a:lstStyle/>
            <a:p>
              <a:pPr algn="ct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x.x.x.x/16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or 65,536 addresses (max)</a:t>
              </a:r>
            </a:p>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to</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x.x.x.x/28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or 16 addresses (min)</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Tree>
    <p:custDataLst>
      <p:tags r:id="rId1"/>
    </p:custDataLst>
    <p:extLst>
      <p:ext uri="{BB962C8B-B14F-4D97-AF65-F5344CB8AC3E}">
        <p14:creationId xmlns:p14="http://schemas.microsoft.com/office/powerpoint/2010/main" val="3356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3CD50A-A9E8-C143-8E51-98D5D70207F0}"/>
              </a:ext>
            </a:extLst>
          </p:cNvPr>
          <p:cNvSpPr>
            <a:spLocks noGrp="1"/>
          </p:cNvSpPr>
          <p:nvPr>
            <p:ph type="sldNum" sz="quarter" idx="20"/>
          </p:nvPr>
        </p:nvSpPr>
        <p:spPr/>
        <p:txBody>
          <a:bodyPr/>
          <a:lstStyle/>
          <a:p>
            <a:fld id="{930176A1-BCF0-4712-97A6-6B495F55390B}" type="slidenum">
              <a:rPr lang="en-US" smtClean="0"/>
              <a:pPr/>
              <a:t>14</a:t>
            </a:fld>
            <a:endParaRPr lang="en-US"/>
          </a:p>
        </p:txBody>
      </p:sp>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a:lstStyle/>
          <a:p>
            <a:r>
              <a:rPr lang="en-US"/>
              <a:t>Reserved IP addresses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200329"/>
          </a:xfrm>
          <a:prstGeom prst="rect">
            <a:avLst/>
          </a:prstGeom>
          <a:noFill/>
        </p:spPr>
        <p:txBody>
          <a:bodyPr wrap="square" rtlCol="0">
            <a:spAutoFit/>
          </a:bodyPr>
          <a:lstStyle/>
          <a:p>
            <a:r>
              <a:rPr lang="en-US" sz="2400" b="1">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A VPC with an IPv4 CIDR block of 10.0.0.0/16 has 65,536 total IP addresses.</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latin typeface="Amazon Ember Light" panose="020B0403020204020204" pitchFamily="34" charset="0"/>
                <a:ea typeface="Amazon Ember Light" panose="020B0403020204020204" pitchFamily="34" charset="0"/>
                <a:cs typeface="Amazon Ember Light" panose="020B0403020204020204" pitchFamily="34" charset="0"/>
              </a:rPr>
              <a:t>The VPC has four equal-sized subnets. Only 251 IP addresses are available for use by each subnet.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2" y="2852730"/>
            <a:ext cx="5980994"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rPr>
                      <a:t>    </a:t>
                    </a:r>
                    <a:r>
                      <a:rPr lang="en-US" sz="1200" kern="0">
                        <a:solidFill>
                          <a:srgbClr val="1D8900"/>
                        </a:solidFill>
                      </a:rPr>
                      <a:t>  </a:t>
                    </a:r>
                    <a:r>
                      <a:rPr kumimoji="0" lang="en-US" sz="1600" b="0" i="0" u="none" strike="noStrike" kern="0" cap="none" spc="0" normalizeH="0" baseline="0" noProof="0">
                        <a:ln>
                          <a:noFill/>
                        </a:ln>
                        <a:solidFill>
                          <a:srgbClr val="1D8900"/>
                        </a:solidFill>
                        <a:effectLst/>
                        <a:uLnTx/>
                        <a:uFillTx/>
                      </a:rPr>
                      <a:t>Subnet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 10.0.0.0/16</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nvGraphicFramePr>
        <p:xfrm>
          <a:off x="6857998" y="2413239"/>
          <a:ext cx="4930328" cy="4219437"/>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IP Addresses for CIDR block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Reserved for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Network address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Internal communication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Domain</a:t>
                      </a:r>
                      <a:r>
                        <a:rPr lang="en-US" sz="1600" b="0" i="0" baseline="0">
                          <a:solidFill>
                            <a:srgbClr val="232F3E"/>
                          </a:solidFill>
                          <a:latin typeface="+mn-lt"/>
                          <a:ea typeface="Amazon Ember Light" panose="020B0403020204020204" pitchFamily="34" charset="0"/>
                          <a:cs typeface="Amazon Ember Light" panose="020B0403020204020204" pitchFamily="34" charset="0"/>
                        </a:rPr>
                        <a:t> Name System (</a:t>
                      </a:r>
                      <a:r>
                        <a:rPr lang="en-US" sz="1600" b="0" i="0">
                          <a:solidFill>
                            <a:srgbClr val="232F3E"/>
                          </a:solidFill>
                          <a:latin typeface="+mn-lt"/>
                          <a:ea typeface="Amazon Ember Light" panose="020B0403020204020204" pitchFamily="34" charset="0"/>
                          <a:cs typeface="Amazon Ember Light" panose="020B0403020204020204" pitchFamily="34" charset="0"/>
                        </a:rPr>
                        <a:t>DNS) resolution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Future use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Network broadcast 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Tree>
    <p:custDataLst>
      <p:tags r:id="rId1"/>
    </p:custDataLst>
    <p:extLst>
      <p:ext uri="{BB962C8B-B14F-4D97-AF65-F5344CB8AC3E}">
        <p14:creationId xmlns:p14="http://schemas.microsoft.com/office/powerpoint/2010/main" val="3386929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E9B63-D12C-45C8-B395-3E17DE8915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15</a:t>
            </a:fld>
            <a:endParaRPr lang="en-US"/>
          </a:p>
        </p:txBody>
      </p:sp>
      <p:sp>
        <p:nvSpPr>
          <p:cNvPr id="6" name="Title 5">
            <a:extLst>
              <a:ext uri="{FF2B5EF4-FFF2-40B4-BE49-F238E27FC236}">
                <a16:creationId xmlns:a16="http://schemas.microsoft.com/office/drawing/2014/main" id="{F88A2D17-6AF2-4483-9B1C-01A83F42ED94}"/>
              </a:ext>
            </a:extLst>
          </p:cNvPr>
          <p:cNvSpPr>
            <a:spLocks noGrp="1"/>
          </p:cNvSpPr>
          <p:nvPr>
            <p:ph type="title"/>
          </p:nvPr>
        </p:nvSpPr>
        <p:spPr/>
        <p:txBody>
          <a:bodyPr/>
          <a:lstStyle/>
          <a:p>
            <a:r>
              <a:rPr lang="en-US"/>
              <a:t>Public IP address types</a:t>
            </a:r>
          </a:p>
        </p:txBody>
      </p:sp>
      <p:sp>
        <p:nvSpPr>
          <p:cNvPr id="7" name="Content Placeholder 6">
            <a:extLst>
              <a:ext uri="{FF2B5EF4-FFF2-40B4-BE49-F238E27FC236}">
                <a16:creationId xmlns:a16="http://schemas.microsoft.com/office/drawing/2014/main" id="{C7DFC304-A6A8-4FAF-9B95-B29B1F345B75}"/>
              </a:ext>
            </a:extLst>
          </p:cNvPr>
          <p:cNvSpPr>
            <a:spLocks noGrp="1"/>
          </p:cNvSpPr>
          <p:nvPr>
            <p:ph sz="quarter" idx="21"/>
          </p:nvPr>
        </p:nvSpPr>
        <p:spPr>
          <a:xfrm>
            <a:off x="365760" y="1143000"/>
            <a:ext cx="5641848" cy="4645152"/>
          </a:xfrm>
        </p:spPr>
        <p:txBody>
          <a:bodyPr/>
          <a:lstStyle/>
          <a:p>
            <a:pPr marL="0" indent="0">
              <a:buNone/>
            </a:pPr>
            <a:r>
              <a:rPr lang="en-US">
                <a:solidFill>
                  <a:schemeClr val="accent6"/>
                </a:solidFill>
                <a:latin typeface="+mn-lt"/>
              </a:rPr>
              <a:t>Public IPv4 address</a:t>
            </a:r>
          </a:p>
          <a:p>
            <a:r>
              <a:rPr lang="en-US"/>
              <a:t>Manually assigned through an Elastic IP address</a:t>
            </a:r>
          </a:p>
          <a:p>
            <a:r>
              <a:rPr lang="en-US"/>
              <a:t>Automatically assigned through the auto-assign public IP address settings at the subnet level</a:t>
            </a:r>
          </a:p>
        </p:txBody>
      </p:sp>
      <p:sp>
        <p:nvSpPr>
          <p:cNvPr id="8" name="Content Placeholder 7">
            <a:extLst>
              <a:ext uri="{FF2B5EF4-FFF2-40B4-BE49-F238E27FC236}">
                <a16:creationId xmlns:a16="http://schemas.microsoft.com/office/drawing/2014/main" id="{3DB1EAC3-9D6A-490E-BB59-FAE6347AE702}"/>
              </a:ext>
            </a:extLst>
          </p:cNvPr>
          <p:cNvSpPr>
            <a:spLocks noGrp="1"/>
          </p:cNvSpPr>
          <p:nvPr>
            <p:ph idx="4294967295"/>
          </p:nvPr>
        </p:nvSpPr>
        <p:spPr>
          <a:xfrm>
            <a:off x="6245352" y="1143000"/>
            <a:ext cx="5503862" cy="4649788"/>
          </a:xfrm>
        </p:spPr>
        <p:txBody>
          <a:bodyPr/>
          <a:lstStyle/>
          <a:p>
            <a:pPr marL="0" indent="0">
              <a:buNone/>
            </a:pPr>
            <a:r>
              <a:rPr lang="en-US">
                <a:solidFill>
                  <a:schemeClr val="accent6"/>
                </a:solidFill>
              </a:rPr>
              <a:t>Elastic IP address</a:t>
            </a:r>
          </a:p>
          <a:p>
            <a:r>
              <a:rPr lang="en-US"/>
              <a:t>Associated with an AWS account</a:t>
            </a:r>
          </a:p>
          <a:p>
            <a:r>
              <a:rPr lang="en-US"/>
              <a:t>Can be allocated and remapped anytime</a:t>
            </a:r>
          </a:p>
          <a:p>
            <a:r>
              <a:rPr lang="en-US"/>
              <a:t>Additional costs might apply</a:t>
            </a:r>
          </a:p>
        </p:txBody>
      </p:sp>
    </p:spTree>
    <p:custDataLst>
      <p:tags r:id="rId1"/>
    </p:custDataLst>
    <p:extLst>
      <p:ext uri="{BB962C8B-B14F-4D97-AF65-F5344CB8AC3E}">
        <p14:creationId xmlns:p14="http://schemas.microsoft.com/office/powerpoint/2010/main" val="361719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32A71F-87F1-4122-AF57-4F857C560E3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2" name="Title 1"/>
          <p:cNvSpPr>
            <a:spLocks noGrp="1"/>
          </p:cNvSpPr>
          <p:nvPr>
            <p:ph type="title"/>
          </p:nvPr>
        </p:nvSpPr>
        <p:spPr/>
        <p:txBody>
          <a:bodyPr/>
          <a:lstStyle/>
          <a:p>
            <a:r>
              <a:rPr lang="en-US"/>
              <a:t>Elastic network interface</a:t>
            </a:r>
          </a:p>
        </p:txBody>
      </p:sp>
      <p:sp>
        <p:nvSpPr>
          <p:cNvPr id="7" name="Content Placeholder 6">
            <a:extLst>
              <a:ext uri="{FF2B5EF4-FFF2-40B4-BE49-F238E27FC236}">
                <a16:creationId xmlns:a16="http://schemas.microsoft.com/office/drawing/2014/main" id="{5454E567-F6AB-456F-8E33-A6B4201FB191}"/>
              </a:ext>
            </a:extLst>
          </p:cNvPr>
          <p:cNvSpPr>
            <a:spLocks noGrp="1"/>
          </p:cNvSpPr>
          <p:nvPr>
            <p:ph sz="quarter" idx="21"/>
          </p:nvPr>
        </p:nvSpPr>
        <p:spPr>
          <a:xfrm>
            <a:off x="365760" y="1143000"/>
            <a:ext cx="11356848" cy="4645152"/>
          </a:xfrm>
        </p:spPr>
        <p:txBody>
          <a:bodyPr>
            <a:normAutofit/>
          </a:bodyPr>
          <a:lstStyle/>
          <a:p>
            <a:pPr>
              <a:buClr>
                <a:schemeClr val="tx1"/>
              </a:buClr>
            </a:pPr>
            <a:r>
              <a:rPr lang="en-US" sz="2400" dirty="0"/>
              <a:t>An elastic network interface is a </a:t>
            </a:r>
            <a:r>
              <a:rPr lang="en-US" sz="2400" dirty="0">
                <a:solidFill>
                  <a:schemeClr val="accent6"/>
                </a:solidFill>
              </a:rPr>
              <a:t>virtual network interface </a:t>
            </a:r>
            <a:r>
              <a:rPr lang="en-US" sz="2400" dirty="0"/>
              <a:t>that you can:</a:t>
            </a:r>
          </a:p>
          <a:p>
            <a:pPr lvl="1">
              <a:buClr>
                <a:schemeClr val="tx1"/>
              </a:buClr>
            </a:pPr>
            <a:r>
              <a:rPr lang="en-US" sz="2000" dirty="0"/>
              <a:t>Attach to an instance.</a:t>
            </a:r>
          </a:p>
          <a:p>
            <a:pPr lvl="1">
              <a:buClr>
                <a:schemeClr val="tx1"/>
              </a:buClr>
            </a:pPr>
            <a:r>
              <a:rPr lang="en-US" sz="2000" dirty="0"/>
              <a:t>Detach from the instance, and attach to another instance to redirect network traffic.</a:t>
            </a:r>
          </a:p>
          <a:p>
            <a:pPr>
              <a:buClr>
                <a:schemeClr val="tx1"/>
              </a:buClr>
            </a:pPr>
            <a:r>
              <a:rPr lang="en-US" sz="2400" dirty="0"/>
              <a:t>Its </a:t>
            </a:r>
            <a:r>
              <a:rPr lang="en-US" sz="2400" dirty="0">
                <a:solidFill>
                  <a:schemeClr val="accent6"/>
                </a:solidFill>
              </a:rPr>
              <a:t>attributes follow </a:t>
            </a:r>
            <a:r>
              <a:rPr lang="en-US" sz="2400" dirty="0"/>
              <a:t>when it is reattached to a new instance.</a:t>
            </a:r>
          </a:p>
          <a:p>
            <a:pPr>
              <a:buClr>
                <a:schemeClr val="tx1"/>
              </a:buClr>
            </a:pPr>
            <a:r>
              <a:rPr lang="en-US" sz="2400" dirty="0"/>
              <a:t>Each instance in your VPC has a </a:t>
            </a:r>
            <a:r>
              <a:rPr lang="en-US" sz="2400" dirty="0">
                <a:solidFill>
                  <a:schemeClr val="accent6"/>
                </a:solidFill>
              </a:rPr>
              <a:t>default network interface </a:t>
            </a:r>
            <a:r>
              <a:rPr lang="en-US" sz="2400" dirty="0"/>
              <a:t>that is assigned a private IPv4 address from the IPv4 address range of your VPC.</a:t>
            </a:r>
          </a:p>
        </p:txBody>
      </p:sp>
      <p:grpSp>
        <p:nvGrpSpPr>
          <p:cNvPr id="3" name="Group 2" descr="Subnet with an instance that has an elastic network interface attached.">
            <a:extLst>
              <a:ext uri="{FF2B5EF4-FFF2-40B4-BE49-F238E27FC236}">
                <a16:creationId xmlns:a16="http://schemas.microsoft.com/office/drawing/2014/main" id="{CC15E366-FB53-467A-86A7-FD312DE605AF}"/>
              </a:ext>
              <a:ext uri="{C183D7F6-B498-43B3-948B-1728B52AA6E4}">
                <adec:decorative xmlns:adec="http://schemas.microsoft.com/office/drawing/2017/decorative" val="0"/>
              </a:ext>
            </a:extLst>
          </p:cNvPr>
          <p:cNvGrpSpPr/>
          <p:nvPr/>
        </p:nvGrpSpPr>
        <p:grpSpPr>
          <a:xfrm>
            <a:off x="2152887" y="4765625"/>
            <a:ext cx="5544235" cy="1371600"/>
            <a:chOff x="2152887" y="4582750"/>
            <a:chExt cx="5544235" cy="1371600"/>
          </a:xfrm>
        </p:grpSpPr>
        <p:sp>
          <p:nvSpPr>
            <p:cNvPr id="6" name="Rectangle 5">
              <a:extLst>
                <a:ext uri="{FF2B5EF4-FFF2-40B4-BE49-F238E27FC236}">
                  <a16:creationId xmlns:a16="http://schemas.microsoft.com/office/drawing/2014/main" id="{34F09809-6D80-47A9-915D-EC48A48CC128}"/>
                </a:ext>
              </a:extLst>
            </p:cNvPr>
            <p:cNvSpPr/>
            <p:nvPr/>
          </p:nvSpPr>
          <p:spPr>
            <a:xfrm>
              <a:off x="4494879" y="4582750"/>
              <a:ext cx="3202243" cy="1371600"/>
            </a:xfrm>
            <a:prstGeom prst="rect">
              <a:avLst/>
            </a:prstGeom>
            <a:solidFill>
              <a:srgbClr val="E9F3E6"/>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rPr>
                <a:t>   </a:t>
              </a:r>
              <a:r>
                <a:rPr lang="en-US" sz="1600" b="1" kern="0" dirty="0">
                  <a:solidFill>
                    <a:srgbClr val="36961C"/>
                  </a:solidFill>
                </a:rPr>
                <a:t>S</a:t>
              </a:r>
              <a:r>
                <a:rPr kumimoji="0" lang="en-US" sz="1600" b="1" i="0" u="none" strike="noStrike" kern="0" cap="none" spc="0" normalizeH="0" baseline="0" noProof="0" dirty="0" err="1">
                  <a:ln>
                    <a:noFill/>
                  </a:ln>
                  <a:solidFill>
                    <a:srgbClr val="36961C"/>
                  </a:solidFill>
                  <a:effectLst/>
                  <a:uLnTx/>
                  <a:uFillTx/>
                </a:rPr>
                <a:t>ubnet</a:t>
              </a:r>
              <a:r>
                <a:rPr kumimoji="0" lang="en-US" sz="1600" b="1" i="0" u="none" strike="noStrike" kern="0" cap="none" spc="0" normalizeH="0" baseline="0" noProof="0" dirty="0">
                  <a:ln>
                    <a:noFill/>
                  </a:ln>
                  <a:solidFill>
                    <a:srgbClr val="36961C"/>
                  </a:solidFill>
                  <a:effectLst/>
                  <a:uLnTx/>
                  <a:uFillTx/>
                </a:rPr>
                <a:t>: 10.0.1.0/24</a:t>
              </a:r>
            </a:p>
          </p:txBody>
        </p:sp>
        <p:pic>
          <p:nvPicPr>
            <p:cNvPr id="8" name="Graphic 7">
              <a:extLst>
                <a:ext uri="{FF2B5EF4-FFF2-40B4-BE49-F238E27FC236}">
                  <a16:creationId xmlns:a16="http://schemas.microsoft.com/office/drawing/2014/main" id="{54C24B31-D6E9-427B-89E7-AE5AD3D27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5268550"/>
              <a:ext cx="457200" cy="457200"/>
            </a:xfrm>
            <a:prstGeom prst="rect">
              <a:avLst/>
            </a:prstGeom>
          </p:spPr>
        </p:pic>
        <p:pic>
          <p:nvPicPr>
            <p:cNvPr id="10" name="Graphic 9">
              <a:extLst>
                <a:ext uri="{FF2B5EF4-FFF2-40B4-BE49-F238E27FC236}">
                  <a16:creationId xmlns:a16="http://schemas.microsoft.com/office/drawing/2014/main" id="{E73FA5B0-9567-4AD8-83A5-DFA67122E2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376" y="4850074"/>
              <a:ext cx="469900" cy="469900"/>
            </a:xfrm>
            <a:prstGeom prst="rect">
              <a:avLst/>
            </a:prstGeom>
          </p:spPr>
        </p:pic>
        <p:sp>
          <p:nvSpPr>
            <p:cNvPr id="11" name="TextBox 10">
              <a:extLst>
                <a:ext uri="{FF2B5EF4-FFF2-40B4-BE49-F238E27FC236}">
                  <a16:creationId xmlns:a16="http://schemas.microsoft.com/office/drawing/2014/main" id="{878465D5-FAD6-4C92-BBCF-B1924EE2848A}"/>
                </a:ext>
              </a:extLst>
            </p:cNvPr>
            <p:cNvSpPr txBox="1"/>
            <p:nvPr/>
          </p:nvSpPr>
          <p:spPr>
            <a:xfrm>
              <a:off x="2152887" y="5497150"/>
              <a:ext cx="238238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Elastic network interface</a:t>
              </a:r>
            </a:p>
          </p:txBody>
        </p:sp>
        <p:cxnSp>
          <p:nvCxnSpPr>
            <p:cNvPr id="12" name="Straight Connector 11">
              <a:extLst>
                <a:ext uri="{FF2B5EF4-FFF2-40B4-BE49-F238E27FC236}">
                  <a16:creationId xmlns:a16="http://schemas.microsoft.com/office/drawing/2014/main" id="{C27BE43E-37B6-4EAF-8245-442066B423FB}"/>
                </a:ext>
              </a:extLst>
            </p:cNvPr>
            <p:cNvCxnSpPr>
              <a:cxnSpLocks/>
              <a:stCxn id="11" idx="0"/>
              <a:endCxn id="10" idx="1"/>
            </p:cNvCxnSpPr>
            <p:nvPr/>
          </p:nvCxnSpPr>
          <p:spPr>
            <a:xfrm flipV="1">
              <a:off x="3344079" y="5085024"/>
              <a:ext cx="2512297" cy="41212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431F96A-8350-4121-874F-9FC9260A100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879" y="4582750"/>
              <a:ext cx="457200" cy="457200"/>
            </a:xfrm>
            <a:prstGeom prst="rect">
              <a:avLst/>
            </a:prstGeom>
          </p:spPr>
        </p:pic>
      </p:grpSp>
    </p:spTree>
    <p:custDataLst>
      <p:tags r:id="rId1"/>
    </p:custDataLst>
    <p:extLst>
      <p:ext uri="{BB962C8B-B14F-4D97-AF65-F5344CB8AC3E}">
        <p14:creationId xmlns:p14="http://schemas.microsoft.com/office/powerpoint/2010/main" val="425907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CAF015-3041-45CA-965D-6C012F34C84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2" name="Title 1">
            <a:extLst>
              <a:ext uri="{FF2B5EF4-FFF2-40B4-BE49-F238E27FC236}">
                <a16:creationId xmlns:a16="http://schemas.microsoft.com/office/drawing/2014/main" id="{8D2E7737-89BA-42F2-AD09-B894C2C59B8B}"/>
              </a:ext>
            </a:extLst>
          </p:cNvPr>
          <p:cNvSpPr>
            <a:spLocks noGrp="1"/>
          </p:cNvSpPr>
          <p:nvPr>
            <p:ph type="title"/>
          </p:nvPr>
        </p:nvSpPr>
        <p:spPr/>
        <p:txBody>
          <a:bodyPr/>
          <a:lstStyle/>
          <a:p>
            <a:r>
              <a:rPr lang="en-US"/>
              <a:t>Route tables and routes</a:t>
            </a:r>
          </a:p>
        </p:txBody>
      </p:sp>
      <p:sp>
        <p:nvSpPr>
          <p:cNvPr id="3" name="Content Placeholder 2">
            <a:extLst>
              <a:ext uri="{FF2B5EF4-FFF2-40B4-BE49-F238E27FC236}">
                <a16:creationId xmlns:a16="http://schemas.microsoft.com/office/drawing/2014/main" id="{7DBE2FF3-74D8-46AB-90D3-21DD3DDB21D1}"/>
              </a:ext>
            </a:extLst>
          </p:cNvPr>
          <p:cNvSpPr>
            <a:spLocks noGrp="1"/>
          </p:cNvSpPr>
          <p:nvPr>
            <p:ph sz="quarter" idx="21"/>
          </p:nvPr>
        </p:nvSpPr>
        <p:spPr>
          <a:xfrm>
            <a:off x="365760" y="1143000"/>
            <a:ext cx="5504688" cy="4645152"/>
          </a:xfrm>
        </p:spPr>
        <p:txBody>
          <a:bodyPr/>
          <a:lstStyle/>
          <a:p>
            <a:r>
              <a:rPr lang="en-US" sz="2400" dirty="0"/>
              <a:t>A </a:t>
            </a:r>
            <a:r>
              <a:rPr lang="en-US" sz="2400" dirty="0">
                <a:solidFill>
                  <a:schemeClr val="accent6"/>
                </a:solidFill>
              </a:rPr>
              <a:t>route table </a:t>
            </a:r>
            <a:r>
              <a:rPr lang="en-US" sz="2400" dirty="0"/>
              <a:t>contains a set of rules (or routes) that </a:t>
            </a:r>
            <a:r>
              <a:rPr lang="en-US" sz="2400" dirty="0">
                <a:solidFill>
                  <a:schemeClr val="accent6"/>
                </a:solidFill>
              </a:rPr>
              <a:t>you can configure </a:t>
            </a:r>
            <a:r>
              <a:rPr lang="en-US" sz="2400" dirty="0"/>
              <a:t>to direct network traffic from your subnet.</a:t>
            </a:r>
          </a:p>
          <a:p>
            <a:r>
              <a:rPr lang="en-US" sz="2400" dirty="0"/>
              <a:t>Each </a:t>
            </a:r>
            <a:r>
              <a:rPr lang="en-US" sz="2400" dirty="0">
                <a:solidFill>
                  <a:schemeClr val="accent6"/>
                </a:solidFill>
              </a:rPr>
              <a:t>route</a:t>
            </a:r>
            <a:r>
              <a:rPr lang="en-US" sz="2400" dirty="0"/>
              <a:t> specifies a destination and a target. </a:t>
            </a:r>
          </a:p>
          <a:p>
            <a:r>
              <a:rPr lang="en-US" sz="2400" dirty="0"/>
              <a:t>By default, every route table contains a </a:t>
            </a:r>
            <a:r>
              <a:rPr lang="en-US" sz="2400" dirty="0">
                <a:solidFill>
                  <a:schemeClr val="accent6"/>
                </a:solidFill>
              </a:rPr>
              <a:t>local route</a:t>
            </a:r>
            <a:r>
              <a:rPr lang="en-US" sz="2400" dirty="0">
                <a:solidFill>
                  <a:schemeClr val="accent5"/>
                </a:solidFill>
              </a:rPr>
              <a:t> </a:t>
            </a:r>
            <a:r>
              <a:rPr lang="en-US" sz="2400" dirty="0"/>
              <a:t>for communication within the VPC.</a:t>
            </a:r>
          </a:p>
          <a:p>
            <a:r>
              <a:rPr lang="en-US" sz="2400" dirty="0"/>
              <a:t>Each </a:t>
            </a:r>
            <a:r>
              <a:rPr lang="en-US" sz="2400" dirty="0">
                <a:solidFill>
                  <a:schemeClr val="accent6"/>
                </a:solidFill>
              </a:rPr>
              <a:t>subnet must be associated with a route table </a:t>
            </a:r>
            <a:r>
              <a:rPr lang="en-US" sz="2400" dirty="0"/>
              <a:t>(at most one).</a:t>
            </a:r>
          </a:p>
        </p:txBody>
      </p:sp>
      <p:sp>
        <p:nvSpPr>
          <p:cNvPr id="19" name="TextBox 18">
            <a:extLst>
              <a:ext uri="{FF2B5EF4-FFF2-40B4-BE49-F238E27FC236}">
                <a16:creationId xmlns:a16="http://schemas.microsoft.com/office/drawing/2014/main" id="{41D0F9A6-B6E3-4385-8441-58C4D3B0EAF6}"/>
              </a:ext>
            </a:extLst>
          </p:cNvPr>
          <p:cNvSpPr txBox="1"/>
          <p:nvPr/>
        </p:nvSpPr>
        <p:spPr>
          <a:xfrm>
            <a:off x="6500637" y="1691086"/>
            <a:ext cx="3930884"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Main (Default) Route Table</a:t>
            </a:r>
          </a:p>
        </p:txBody>
      </p:sp>
      <p:graphicFrame>
        <p:nvGraphicFramePr>
          <p:cNvPr id="18" name="Table 17">
            <a:extLst>
              <a:ext uri="{FF2B5EF4-FFF2-40B4-BE49-F238E27FC236}">
                <a16:creationId xmlns:a16="http://schemas.microsoft.com/office/drawing/2014/main" id="{2E562670-F0E0-4FDD-886E-B674B25B9563}"/>
              </a:ext>
            </a:extLst>
          </p:cNvPr>
          <p:cNvGraphicFramePr>
            <a:graphicFrameLocks noGrp="1"/>
          </p:cNvGraphicFramePr>
          <p:nvPr>
            <p:extLst>
              <p:ext uri="{D42A27DB-BD31-4B8C-83A1-F6EECF244321}">
                <p14:modId xmlns:p14="http://schemas.microsoft.com/office/powerpoint/2010/main" val="1543496021"/>
              </p:ext>
            </p:extLst>
          </p:nvPr>
        </p:nvGraphicFramePr>
        <p:xfrm>
          <a:off x="7324348" y="2238321"/>
          <a:ext cx="2778651" cy="1112520"/>
        </p:xfrm>
        <a:graphic>
          <a:graphicData uri="http://schemas.openxmlformats.org/drawingml/2006/table">
            <a:tbl>
              <a:tblPr firstRow="1" bandRow="1">
                <a:tableStyleId>{2D5ABB26-0587-4C30-8999-92F81FD0307C}</a:tableStyleId>
              </a:tblPr>
              <a:tblGrid>
                <a:gridCol w="1807176">
                  <a:extLst>
                    <a:ext uri="{9D8B030D-6E8A-4147-A177-3AD203B41FA5}">
                      <a16:colId xmlns:a16="http://schemas.microsoft.com/office/drawing/2014/main" val="3829441895"/>
                    </a:ext>
                  </a:extLst>
                </a:gridCol>
                <a:gridCol w="971475">
                  <a:extLst>
                    <a:ext uri="{9D8B030D-6E8A-4147-A177-3AD203B41FA5}">
                      <a16:colId xmlns:a16="http://schemas.microsoft.com/office/drawing/2014/main" val="3130759443"/>
                    </a:ext>
                  </a:extLst>
                </a:gridCol>
              </a:tblGrid>
              <a:tr h="370840">
                <a:tc>
                  <a:txBody>
                    <a:bodyPr/>
                    <a:lstStyle/>
                    <a:p>
                      <a:r>
                        <a:rPr lang="en-US"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cxnSp>
        <p:nvCxnSpPr>
          <p:cNvPr id="22" name="Straight Connector 21">
            <a:extLst>
              <a:ext uri="{FF2B5EF4-FFF2-40B4-BE49-F238E27FC236}">
                <a16:creationId xmlns:a16="http://schemas.microsoft.com/office/drawing/2014/main" id="{DB807A4A-8F31-4724-BED8-D470AD802AAE}"/>
              </a:ext>
              <a:ext uri="{C183D7F6-B498-43B3-948B-1728B52AA6E4}">
                <adec:decorative xmlns:adec="http://schemas.microsoft.com/office/drawing/2017/decorative" val="1"/>
              </a:ext>
            </a:extLst>
          </p:cNvPr>
          <p:cNvCxnSpPr>
            <a:cxnSpLocks/>
          </p:cNvCxnSpPr>
          <p:nvPr/>
        </p:nvCxnSpPr>
        <p:spPr>
          <a:xfrm>
            <a:off x="7883236" y="2937997"/>
            <a:ext cx="0" cy="156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F46C4D-4FBE-4CF9-93F7-C621BE2B5E59}"/>
              </a:ext>
            </a:extLst>
          </p:cNvPr>
          <p:cNvSpPr txBox="1"/>
          <p:nvPr/>
        </p:nvSpPr>
        <p:spPr>
          <a:xfrm>
            <a:off x="7014081" y="4588997"/>
            <a:ext cx="2610010"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VPC CIDR block</a:t>
            </a:r>
          </a:p>
        </p:txBody>
      </p:sp>
    </p:spTree>
    <p:custDataLst>
      <p:tags r:id="rId1"/>
    </p:custDataLst>
    <p:extLst>
      <p:ext uri="{BB962C8B-B14F-4D97-AF65-F5344CB8AC3E}">
        <p14:creationId xmlns:p14="http://schemas.microsoft.com/office/powerpoint/2010/main" val="371414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18</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 VPC is a logically isolated section of the AWS Cloud.</a:t>
            </a:r>
          </a:p>
          <a:p>
            <a:r>
              <a:rPr lang="en-US" sz="2400">
                <a:latin typeface="+mn-lt"/>
              </a:rPr>
              <a:t>A VPC belongs to one Region and requires a CIDR block.</a:t>
            </a:r>
          </a:p>
          <a:p>
            <a:r>
              <a:rPr lang="en-US" sz="2400">
                <a:latin typeface="+mn-lt"/>
              </a:rPr>
              <a:t>A VPC is subdivided into subnets.</a:t>
            </a:r>
          </a:p>
          <a:p>
            <a:r>
              <a:rPr lang="en-US" sz="2400">
                <a:latin typeface="+mn-lt"/>
              </a:rPr>
              <a:t>A subnet belongs to one Availability Zone and requires a CIDR block.</a:t>
            </a:r>
          </a:p>
          <a:p>
            <a:r>
              <a:rPr lang="en-US" sz="2400">
                <a:latin typeface="+mn-lt"/>
              </a:rPr>
              <a:t>Route tables control traffic for a subnet.</a:t>
            </a:r>
          </a:p>
          <a:p>
            <a:r>
              <a:rPr lang="en-US" sz="2400">
                <a:latin typeface="+mn-lt"/>
              </a:rPr>
              <a:t>Route tables have a built-in local route.</a:t>
            </a:r>
          </a:p>
          <a:p>
            <a:r>
              <a:rPr lang="en-US" sz="2400">
                <a:latin typeface="+mn-lt"/>
              </a:rPr>
              <a:t>You add additional routes to the table.</a:t>
            </a:r>
          </a:p>
          <a:p>
            <a:r>
              <a:rPr lang="en-US" sz="2400">
                <a:latin typeface="+mn-lt"/>
              </a:rPr>
              <a:t>The local route cannot be deleted.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1807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278110-CA30-49E8-849C-19088C9CB793}"/>
              </a:ext>
            </a:extLst>
          </p:cNvPr>
          <p:cNvSpPr>
            <a:spLocks noGrp="1"/>
          </p:cNvSpPr>
          <p:nvPr>
            <p:ph type="subTitle" idx="1"/>
          </p:nvPr>
        </p:nvSpPr>
        <p:spPr/>
        <p:txBody>
          <a:bodyPr/>
          <a:lstStyle/>
          <a:p>
            <a:r>
              <a:rPr lang="en-US"/>
              <a:t>Module 5: Networking and Content Delivery</a:t>
            </a:r>
          </a:p>
        </p:txBody>
      </p:sp>
      <p:sp>
        <p:nvSpPr>
          <p:cNvPr id="7" name="Title 6">
            <a:extLst>
              <a:ext uri="{FF2B5EF4-FFF2-40B4-BE49-F238E27FC236}">
                <a16:creationId xmlns:a16="http://schemas.microsoft.com/office/drawing/2014/main" id="{7FB27B92-A832-41D2-A661-7D9DE20F3F1E}"/>
              </a:ext>
            </a:extLst>
          </p:cNvPr>
          <p:cNvSpPr>
            <a:spLocks noGrp="1"/>
          </p:cNvSpPr>
          <p:nvPr>
            <p:ph type="title"/>
          </p:nvPr>
        </p:nvSpPr>
        <p:spPr/>
        <p:txBody>
          <a:bodyPr>
            <a:normAutofit/>
          </a:bodyPr>
          <a:lstStyle/>
          <a:p>
            <a:r>
              <a:rPr lang="en-US"/>
              <a:t>Section 3: VPC networking</a:t>
            </a:r>
          </a:p>
        </p:txBody>
      </p:sp>
    </p:spTree>
    <p:custDataLst>
      <p:tags r:id="rId1"/>
    </p:custDataLst>
    <p:extLst>
      <p:ext uri="{BB962C8B-B14F-4D97-AF65-F5344CB8AC3E}">
        <p14:creationId xmlns:p14="http://schemas.microsoft.com/office/powerpoint/2010/main" val="164281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Networking basics</a:t>
            </a:r>
          </a:p>
          <a:p>
            <a:pPr marL="239713" indent="-239713">
              <a:spcBef>
                <a:spcPts val="1800"/>
              </a:spcBef>
            </a:pPr>
            <a:r>
              <a:rPr lang="en-US" sz="2400" dirty="0"/>
              <a:t>Amazon VPC</a:t>
            </a:r>
          </a:p>
          <a:p>
            <a:pPr marL="239713" indent="-239713">
              <a:spcBef>
                <a:spcPts val="1800"/>
              </a:spcBef>
            </a:pPr>
            <a:r>
              <a:rPr lang="en-US" sz="2400" dirty="0"/>
              <a:t>VPC networking</a:t>
            </a:r>
          </a:p>
          <a:p>
            <a:pPr marL="239713" indent="-239713">
              <a:spcBef>
                <a:spcPts val="1800"/>
              </a:spcBef>
            </a:pPr>
            <a:r>
              <a:rPr lang="en-US" sz="2400" dirty="0">
                <a:latin typeface="+mn-lt"/>
              </a:rPr>
              <a:t>VPC security</a:t>
            </a:r>
          </a:p>
          <a:p>
            <a:pPr marL="239713" indent="-239713">
              <a:spcBef>
                <a:spcPts val="1800"/>
              </a:spcBef>
            </a:pPr>
            <a:r>
              <a:rPr lang="en-US" sz="2400" dirty="0">
                <a:latin typeface="+mn-lt"/>
              </a:rPr>
              <a:t>Amazon Route 53 </a:t>
            </a:r>
          </a:p>
          <a:p>
            <a:pPr marL="239713" indent="-239713">
              <a:spcBef>
                <a:spcPts val="1800"/>
              </a:spcBef>
            </a:pPr>
            <a:r>
              <a:rPr lang="en-US" sz="2400" dirty="0">
                <a:latin typeface="+mn-lt"/>
              </a:rPr>
              <a:t>Amazon CloudFront</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099048" y="1143000"/>
            <a:ext cx="5559552" cy="4649788"/>
          </a:xfrm>
        </p:spPr>
        <p:txBody>
          <a:bodyPr>
            <a:normAutofit lnSpcReduction="10000"/>
          </a:bodyPr>
          <a:lstStyle/>
          <a:p>
            <a:pPr marL="0" indent="0">
              <a:buNone/>
            </a:pPr>
            <a:r>
              <a:rPr lang="en-US" b="1" dirty="0"/>
              <a:t>Activities</a:t>
            </a:r>
            <a:endParaRPr lang="en-US" sz="3600" b="1" dirty="0"/>
          </a:p>
          <a:p>
            <a:r>
              <a:rPr lang="en-US" sz="2400" dirty="0"/>
              <a:t>Label a network diagram</a:t>
            </a:r>
          </a:p>
          <a:p>
            <a:r>
              <a:rPr lang="en-US" sz="2400" dirty="0"/>
              <a:t>Design a basic VPC architecture</a:t>
            </a:r>
            <a:br>
              <a:rPr lang="en-US" sz="2400" dirty="0"/>
            </a:br>
            <a:endParaRPr lang="en-US" sz="2400" dirty="0"/>
          </a:p>
          <a:p>
            <a:pPr marL="0" indent="0">
              <a:buNone/>
            </a:pPr>
            <a:r>
              <a:rPr lang="en-US" b="1" dirty="0"/>
              <a:t>Demo</a:t>
            </a:r>
          </a:p>
          <a:p>
            <a:r>
              <a:rPr lang="en-US" sz="2400" dirty="0"/>
              <a:t>VPC demonstration</a:t>
            </a:r>
            <a:br>
              <a:rPr lang="en-US" sz="2400" dirty="0"/>
            </a:br>
            <a:endParaRPr lang="en-US" sz="2400" dirty="0"/>
          </a:p>
          <a:p>
            <a:pPr marL="0" indent="0">
              <a:buNone/>
            </a:pPr>
            <a:r>
              <a:rPr lang="en-US" b="1" dirty="0"/>
              <a:t>Lab</a:t>
            </a:r>
          </a:p>
          <a:p>
            <a:r>
              <a:rPr lang="en-US" sz="2400" dirty="0"/>
              <a:t>Build your VPC and launch a web server</a:t>
            </a:r>
          </a:p>
          <a:p>
            <a:pPr marL="0" indent="0">
              <a:buNone/>
            </a:pPr>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95935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9593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554C6-697C-4051-209F-6C8EB575BB00}"/>
              </a:ext>
            </a:extLst>
          </p:cNvPr>
          <p:cNvSpPr>
            <a:spLocks noGrp="1"/>
          </p:cNvSpPr>
          <p:nvPr>
            <p:ph type="sldNum" sz="quarter" idx="20"/>
          </p:nvPr>
        </p:nvSpPr>
        <p:spPr/>
        <p:txBody>
          <a:bodyPr/>
          <a:lstStyle/>
          <a:p>
            <a:fld id="{930176A1-BCF0-4712-97A6-6B495F55390B}" type="slidenum">
              <a:rPr lang="en-US" smtClean="0"/>
              <a:pPr/>
              <a:t>20</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a:t>Internet gateway</a:t>
            </a:r>
          </a:p>
        </p:txBody>
      </p:sp>
      <p:sp>
        <p:nvSpPr>
          <p:cNvPr id="95" name="TextBox 94">
            <a:extLst>
              <a:ext uri="{FF2B5EF4-FFF2-40B4-BE49-F238E27FC236}">
                <a16:creationId xmlns:a16="http://schemas.microsoft.com/office/drawing/2014/main" id="{5A7B5FA0-68D2-4EEA-8AA0-CF9FF952F855}"/>
              </a:ext>
            </a:extLst>
          </p:cNvPr>
          <p:cNvSpPr txBox="1"/>
          <p:nvPr/>
        </p:nvSpPr>
        <p:spPr>
          <a:xfrm>
            <a:off x="9388685" y="2879352"/>
            <a:ext cx="2553905"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7" name="Group 16" descr="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B61DB02C-FFC5-CB00-03C9-8CDF873E9375}"/>
              </a:ext>
            </a:extLst>
          </p:cNvPr>
          <p:cNvGrpSpPr/>
          <p:nvPr/>
        </p:nvGrpSpPr>
        <p:grpSpPr>
          <a:xfrm>
            <a:off x="249410" y="1317217"/>
            <a:ext cx="8850013" cy="5191619"/>
            <a:chOff x="249410" y="1317217"/>
            <a:chExt cx="8850013" cy="5191619"/>
          </a:xfrm>
        </p:grpSpPr>
        <p:grpSp>
          <p:nvGrpSpPr>
            <p:cNvPr id="3" name="Group 2">
              <a:extLst>
                <a:ext uri="{FF2B5EF4-FFF2-40B4-BE49-F238E27FC236}">
                  <a16:creationId xmlns:a16="http://schemas.microsoft.com/office/drawing/2014/main" id="{84EFCDD6-3A3B-4DB0-A28C-D7FC1C898520}"/>
                </a:ext>
              </a:extLst>
            </p:cNvPr>
            <p:cNvGrpSpPr/>
            <p:nvPr/>
          </p:nvGrpSpPr>
          <p:grpSpPr>
            <a:xfrm>
              <a:off x="249410" y="1317217"/>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6184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5015417"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p>
              <a:p>
                <a:pPr algn="ctr"/>
                <a:r>
                  <a:rPr lang="en-US" sz="1600">
                    <a:ea typeface="Amazon Ember Light" panose="020B0403020204020204" pitchFamily="34" charset="0"/>
                    <a:cs typeface="Arial" panose="020B0604020202020204" pitchFamily="34" charset="0"/>
                  </a:rPr>
                  <a:t>(</a:t>
                </a:r>
                <a:r>
                  <a:rPr lang="en-US" sz="1600" b="1">
                    <a:solidFill>
                      <a:schemeClr val="accent6"/>
                    </a:solidFill>
                    <a:ea typeface="Amazon Ember Light" panose="020B0403020204020204" pitchFamily="34" charset="0"/>
                    <a:cs typeface="Arial" panose="020B0604020202020204" pitchFamily="34" charset="0"/>
                  </a:rPr>
                  <a:t>igw-id</a:t>
                </a:r>
                <a:r>
                  <a:rPr lang="en-US" sz="1600">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cxnSp>
          <p:nvCxnSpPr>
            <p:cNvPr id="11" name="Elbow Connector 10">
              <a:extLst>
                <a:ext uri="{FF2B5EF4-FFF2-40B4-BE49-F238E27FC236}">
                  <a16:creationId xmlns:a16="http://schemas.microsoft.com/office/drawing/2014/main" id="{FEE1078F-723B-A866-2E37-C4ED64F2A2AC}"/>
                </a:ext>
              </a:extLst>
            </p:cNvPr>
            <p:cNvCxnSpPr>
              <a:cxnSpLocks/>
              <a:endCxn id="97" idx="1"/>
            </p:cNvCxnSpPr>
            <p:nvPr/>
          </p:nvCxnSpPr>
          <p:spPr>
            <a:xfrm>
              <a:off x="3353750" y="3791335"/>
              <a:ext cx="1889371" cy="63514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27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0CB73F-1D0A-F187-FF73-E9C275C0A92B}"/>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a:t>Network address translation (NAT) gateway</a:t>
            </a:r>
          </a:p>
        </p:txBody>
      </p:sp>
      <p:sp>
        <p:nvSpPr>
          <p:cNvPr id="48" name="TextBox 47">
            <a:extLst>
              <a:ext uri="{FF2B5EF4-FFF2-40B4-BE49-F238E27FC236}">
                <a16:creationId xmlns:a16="http://schemas.microsoft.com/office/drawing/2014/main" id="{887EA2E0-0C7F-43EF-A6F2-2A1A36B3F9AF}"/>
              </a:ext>
            </a:extLst>
          </p:cNvPr>
          <p:cNvSpPr txBox="1"/>
          <p:nvPr/>
        </p:nvSpPr>
        <p:spPr>
          <a:xfrm>
            <a:off x="9388686" y="2879351"/>
            <a:ext cx="2553904"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Public Subnet Route Table</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349411" y="4763576"/>
            <a:ext cx="2632452"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Private Subnet Route Table</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nat-gw-id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26" name="Group 25" descr="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739831CD-3B77-E387-179E-08923E18BD40}"/>
              </a:ext>
            </a:extLst>
          </p:cNvPr>
          <p:cNvGrpSpPr/>
          <p:nvPr/>
        </p:nvGrpSpPr>
        <p:grpSpPr>
          <a:xfrm>
            <a:off x="210137" y="1203152"/>
            <a:ext cx="8850013" cy="5191619"/>
            <a:chOff x="210137" y="1203152"/>
            <a:chExt cx="8850013" cy="5191619"/>
          </a:xfrm>
        </p:grpSpPr>
        <p:grpSp>
          <p:nvGrpSpPr>
            <p:cNvPr id="3" name="Group 2">
              <a:extLst>
                <a:ext uri="{FF2B5EF4-FFF2-40B4-BE49-F238E27FC236}">
                  <a16:creationId xmlns:a16="http://schemas.microsoft.com/office/drawing/2014/main" id="{67F65078-193E-4EFF-9DC5-44BCCF75155C}"/>
                </a:ext>
              </a:extLst>
            </p:cNvPr>
            <p:cNvGrpSpPr/>
            <p:nvPr/>
          </p:nvGrpSpPr>
          <p:grpSpPr>
            <a:xfrm>
              <a:off x="210137" y="1203152"/>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809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a:ln>
                        <a:noFill/>
                      </a:ln>
                      <a:solidFill>
                        <a:sysClr val="windowText" lastClr="000000"/>
                      </a:solidFill>
                      <a:effectLst/>
                      <a:uLnTx/>
                      <a:uFillTx/>
                      <a:latin typeface="Arial" panose="020B0604020202020204"/>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443417"/>
                <a:chOff x="581948" y="2624640"/>
                <a:chExt cx="5971252" cy="3443417"/>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a:t>
                  </a:r>
                  <a:r>
                    <a:rPr lang="en-US" sz="1600">
                      <a:solidFill>
                        <a:srgbClr val="1D8900"/>
                      </a:solidFill>
                      <a:latin typeface="Arial" panose="020B0604020202020204"/>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NAT gateway</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nat-gw-id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gateway</a:t>
                </a:r>
              </a:p>
              <a:p>
                <a:pPr algn="ct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igw-id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47717" y="3288754"/>
                <a:ext cx="1266693"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Public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738925" y="4868046"/>
                <a:ext cx="1348446"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Private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grpSp>
        <p:cxnSp>
          <p:nvCxnSpPr>
            <p:cNvPr id="11" name="Elbow Connector 10">
              <a:extLst>
                <a:ext uri="{FF2B5EF4-FFF2-40B4-BE49-F238E27FC236}">
                  <a16:creationId xmlns:a16="http://schemas.microsoft.com/office/drawing/2014/main" id="{923B29B8-2AB8-A377-4527-9B1700E4DFD7}"/>
                </a:ext>
              </a:extLst>
            </p:cNvPr>
            <p:cNvCxnSpPr>
              <a:endCxn id="38" idx="1"/>
            </p:cNvCxnSpPr>
            <p:nvPr/>
          </p:nvCxnSpPr>
          <p:spPr>
            <a:xfrm>
              <a:off x="3328987" y="3406732"/>
              <a:ext cx="1906946" cy="62494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0495D48-53C8-6338-65AA-34B73D8473AA}"/>
                </a:ext>
              </a:extLst>
            </p:cNvPr>
            <p:cNvCxnSpPr>
              <a:cxnSpLocks/>
            </p:cNvCxnSpPr>
            <p:nvPr/>
          </p:nvCxnSpPr>
          <p:spPr>
            <a:xfrm>
              <a:off x="3256741" y="3525371"/>
              <a:ext cx="1908442" cy="91746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1123F4B-B8CD-87D0-24F3-F51B3663416F}"/>
                </a:ext>
              </a:extLst>
            </p:cNvPr>
            <p:cNvCxnSpPr>
              <a:endCxn id="57" idx="1"/>
            </p:cNvCxnSpPr>
            <p:nvPr/>
          </p:nvCxnSpPr>
          <p:spPr>
            <a:xfrm flipV="1">
              <a:off x="3328987" y="4577486"/>
              <a:ext cx="1920033" cy="804941"/>
            </a:xfrm>
            <a:prstGeom prst="bentConnector3">
              <a:avLst>
                <a:gd name="adj1" fmla="val 5904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2598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BC6734-D75B-C477-9E91-D7374FDB3CE9}"/>
              </a:ext>
            </a:extLst>
          </p:cNvPr>
          <p:cNvSpPr>
            <a:spLocks noGrp="1"/>
          </p:cNvSpPr>
          <p:nvPr>
            <p:ph type="sldNum" sz="quarter" idx="20"/>
          </p:nvPr>
        </p:nvSpPr>
        <p:spPr/>
        <p:txBody>
          <a:bodyPr/>
          <a:lstStyle/>
          <a:p>
            <a:fld id="{930176A1-BCF0-4712-97A6-6B495F55390B}" type="slidenum">
              <a:rPr lang="en-US" smtClean="0"/>
              <a:pPr/>
              <a:t>22</a:t>
            </a:fld>
            <a:endParaRPr lang="en-US"/>
          </a:p>
        </p:txBody>
      </p:sp>
      <p:sp>
        <p:nvSpPr>
          <p:cNvPr id="2" name="Title 1">
            <a:extLst>
              <a:ext uri="{FF2B5EF4-FFF2-40B4-BE49-F238E27FC236}">
                <a16:creationId xmlns:a16="http://schemas.microsoft.com/office/drawing/2014/main" id="{D5795379-A985-4BE4-8180-6181140AF103}"/>
              </a:ext>
            </a:extLst>
          </p:cNvPr>
          <p:cNvSpPr>
            <a:spLocks noGrp="1"/>
          </p:cNvSpPr>
          <p:nvPr>
            <p:ph type="title"/>
          </p:nvPr>
        </p:nvSpPr>
        <p:spPr/>
        <p:txBody>
          <a:bodyPr>
            <a:normAutofit/>
          </a:bodyPr>
          <a:lstStyle/>
          <a:p>
            <a:r>
              <a:rPr lang="en-US" dirty="0"/>
              <a:t>VPC sharing</a:t>
            </a:r>
          </a:p>
        </p:txBody>
      </p:sp>
      <p:grpSp>
        <p:nvGrpSpPr>
          <p:cNvPr id="47" name="Group 46" descr="Architectural diagram showing the VPC account owner within a Region sharing a private and public subnet with other accounts.">
            <a:extLst>
              <a:ext uri="{FF2B5EF4-FFF2-40B4-BE49-F238E27FC236}">
                <a16:creationId xmlns:a16="http://schemas.microsoft.com/office/drawing/2014/main" id="{8928D507-B6E7-472A-9B05-65009D51EEA2}"/>
              </a:ext>
              <a:ext uri="{C183D7F6-B498-43B3-948B-1728B52AA6E4}">
                <adec:decorative xmlns:adec="http://schemas.microsoft.com/office/drawing/2017/decorative" val="0"/>
              </a:ext>
            </a:extLst>
          </p:cNvPr>
          <p:cNvGrpSpPr/>
          <p:nvPr/>
        </p:nvGrpSpPr>
        <p:grpSpPr>
          <a:xfrm>
            <a:off x="354814" y="1519391"/>
            <a:ext cx="11445443" cy="4536851"/>
            <a:chOff x="354814" y="1519391"/>
            <a:chExt cx="11445443" cy="4536851"/>
          </a:xfrm>
        </p:grpSpPr>
        <p:sp>
          <p:nvSpPr>
            <p:cNvPr id="5" name="Rectangle 4">
              <a:extLst>
                <a:ext uri="{FF2B5EF4-FFF2-40B4-BE49-F238E27FC236}">
                  <a16:creationId xmlns:a16="http://schemas.microsoft.com/office/drawing/2014/main" id="{BB9CEDF9-F411-4565-A732-2F7D747567D7}"/>
                </a:ext>
              </a:extLst>
            </p:cNvPr>
            <p:cNvSpPr/>
            <p:nvPr/>
          </p:nvSpPr>
          <p:spPr>
            <a:xfrm>
              <a:off x="1352005" y="2305878"/>
              <a:ext cx="9779821" cy="3379305"/>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 Account A (owner)</a:t>
              </a:r>
              <a:endParaRPr kumimoji="0" lang="en-US" sz="1200" b="0" i="0" u="none" strike="noStrike" kern="0" cap="none" spc="0" normalizeH="0" baseline="0" noProof="0">
                <a:ln w="0"/>
                <a:solidFill>
                  <a:srgbClr val="1D8900"/>
                </a:solidFill>
                <a:effectLst/>
                <a:uLnTx/>
                <a:uFillTx/>
                <a:ea typeface="+mn-ea"/>
                <a:cs typeface="+mn-cs"/>
              </a:endParaRPr>
            </a:p>
          </p:txBody>
        </p:sp>
        <p:sp>
          <p:nvSpPr>
            <p:cNvPr id="6" name="Rectangle 5">
              <a:extLst>
                <a:ext uri="{FF2B5EF4-FFF2-40B4-BE49-F238E27FC236}">
                  <a16:creationId xmlns:a16="http://schemas.microsoft.com/office/drawing/2014/main" id="{914FA3D9-81D7-4F37-9BA8-19D251FCE9E1}"/>
                </a:ext>
              </a:extLst>
            </p:cNvPr>
            <p:cNvSpPr/>
            <p:nvPr/>
          </p:nvSpPr>
          <p:spPr>
            <a:xfrm>
              <a:off x="1915222" y="2995322"/>
              <a:ext cx="5031344" cy="253083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a:t>
              </a:r>
            </a:p>
          </p:txBody>
        </p:sp>
        <p:sp>
          <p:nvSpPr>
            <p:cNvPr id="7" name="Rectangle 6">
              <a:extLst>
                <a:ext uri="{FF2B5EF4-FFF2-40B4-BE49-F238E27FC236}">
                  <a16:creationId xmlns:a16="http://schemas.microsoft.com/office/drawing/2014/main" id="{A8CEAFD7-5858-42EF-8F3C-A2F1452AA583}"/>
                </a:ext>
              </a:extLst>
            </p:cNvPr>
            <p:cNvSpPr/>
            <p:nvPr/>
          </p:nvSpPr>
          <p:spPr>
            <a:xfrm>
              <a:off x="354814" y="1519391"/>
              <a:ext cx="11418085" cy="4536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 AWS Cloud</a:t>
              </a:r>
            </a:p>
          </p:txBody>
        </p:sp>
        <p:pic>
          <p:nvPicPr>
            <p:cNvPr id="8" name="Graphic 7">
              <a:extLst>
                <a:ext uri="{FF2B5EF4-FFF2-40B4-BE49-F238E27FC236}">
                  <a16:creationId xmlns:a16="http://schemas.microsoft.com/office/drawing/2014/main" id="{3F55B087-CBA9-4E9D-AA59-593056AE7D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815" y="1519392"/>
              <a:ext cx="457200" cy="457200"/>
            </a:xfrm>
            <a:prstGeom prst="rect">
              <a:avLst/>
            </a:prstGeom>
          </p:spPr>
        </p:pic>
        <p:pic>
          <p:nvPicPr>
            <p:cNvPr id="9" name="Graphic 8">
              <a:extLst>
                <a:ext uri="{FF2B5EF4-FFF2-40B4-BE49-F238E27FC236}">
                  <a16:creationId xmlns:a16="http://schemas.microsoft.com/office/drawing/2014/main" id="{B7A6B502-5CF5-40D7-926A-197F62F68A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2006" y="2305878"/>
              <a:ext cx="457200" cy="457200"/>
            </a:xfrm>
            <a:prstGeom prst="rect">
              <a:avLst/>
            </a:prstGeom>
          </p:spPr>
        </p:pic>
        <p:sp>
          <p:nvSpPr>
            <p:cNvPr id="10" name="Rectangle 9">
              <a:extLst>
                <a:ext uri="{FF2B5EF4-FFF2-40B4-BE49-F238E27FC236}">
                  <a16:creationId xmlns:a16="http://schemas.microsoft.com/office/drawing/2014/main" id="{657DF990-E3B3-421F-8F6B-C5DC4F5EEAE2}"/>
                </a:ext>
              </a:extLst>
            </p:cNvPr>
            <p:cNvSpPr/>
            <p:nvPr/>
          </p:nvSpPr>
          <p:spPr>
            <a:xfrm>
              <a:off x="7752572" y="2992963"/>
              <a:ext cx="2902176" cy="253319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a:t>
              </a:r>
            </a:p>
          </p:txBody>
        </p:sp>
        <p:pic>
          <p:nvPicPr>
            <p:cNvPr id="11" name="Graphic 10">
              <a:extLst>
                <a:ext uri="{FF2B5EF4-FFF2-40B4-BE49-F238E27FC236}">
                  <a16:creationId xmlns:a16="http://schemas.microsoft.com/office/drawing/2014/main" id="{A557C4CD-C616-4DE9-A712-2DD7FB9099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2572" y="2992963"/>
              <a:ext cx="457200" cy="457200"/>
            </a:xfrm>
            <a:prstGeom prst="rect">
              <a:avLst/>
            </a:prstGeom>
          </p:spPr>
        </p:pic>
        <p:pic>
          <p:nvPicPr>
            <p:cNvPr id="12" name="Graphic 11">
              <a:extLst>
                <a:ext uri="{FF2B5EF4-FFF2-40B4-BE49-F238E27FC236}">
                  <a16:creationId xmlns:a16="http://schemas.microsoft.com/office/drawing/2014/main" id="{C292DBA6-F84D-4399-915A-AF1632AE3F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5223" y="2992963"/>
              <a:ext cx="457200" cy="457200"/>
            </a:xfrm>
            <a:prstGeom prst="rect">
              <a:avLst/>
            </a:prstGeom>
          </p:spPr>
        </p:pic>
        <p:sp>
          <p:nvSpPr>
            <p:cNvPr id="13" name="Rectangle 12">
              <a:extLst>
                <a:ext uri="{FF2B5EF4-FFF2-40B4-BE49-F238E27FC236}">
                  <a16:creationId xmlns:a16="http://schemas.microsoft.com/office/drawing/2014/main" id="{8E26A70A-163D-476F-B0E8-3D2EE368188C}"/>
                </a:ext>
              </a:extLst>
            </p:cNvPr>
            <p:cNvSpPr/>
            <p:nvPr/>
          </p:nvSpPr>
          <p:spPr>
            <a:xfrm>
              <a:off x="894804" y="1881809"/>
              <a:ext cx="10621332" cy="39889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endParaRPr kumimoji="0" lang="en-US" sz="1200" b="0" i="0" u="none" strike="noStrike" kern="0" cap="none" spc="0" normalizeH="0" baseline="0" noProof="0">
                <a:ln>
                  <a:noFill/>
                </a:ln>
                <a:solidFill>
                  <a:srgbClr val="007CBC"/>
                </a:solidFill>
                <a:effectLst/>
                <a:uLnTx/>
                <a:uFillTx/>
                <a:ea typeface="+mn-ea"/>
                <a:cs typeface="+mn-cs"/>
              </a:endParaRPr>
            </a:p>
          </p:txBody>
        </p:sp>
        <p:pic>
          <p:nvPicPr>
            <p:cNvPr id="14" name="Graphic 13">
              <a:extLst>
                <a:ext uri="{FF2B5EF4-FFF2-40B4-BE49-F238E27FC236}">
                  <a16:creationId xmlns:a16="http://schemas.microsoft.com/office/drawing/2014/main" id="{D2F0EB7B-8A84-4D69-B0E2-0C53F16B59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804" y="1881809"/>
              <a:ext cx="457200" cy="457200"/>
            </a:xfrm>
            <a:prstGeom prst="rect">
              <a:avLst/>
            </a:prstGeom>
          </p:spPr>
        </p:pic>
        <p:sp>
          <p:nvSpPr>
            <p:cNvPr id="15" name="Rectangle 14">
              <a:extLst>
                <a:ext uri="{FF2B5EF4-FFF2-40B4-BE49-F238E27FC236}">
                  <a16:creationId xmlns:a16="http://schemas.microsoft.com/office/drawing/2014/main" id="{120769A5-532B-4C86-B349-D2D10B025AD6}"/>
                </a:ext>
              </a:extLst>
            </p:cNvPr>
            <p:cNvSpPr/>
            <p:nvPr/>
          </p:nvSpPr>
          <p:spPr>
            <a:xfrm>
              <a:off x="2043555"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B (participant)</a:t>
              </a:r>
            </a:p>
          </p:txBody>
        </p:sp>
        <p:sp>
          <p:nvSpPr>
            <p:cNvPr id="16" name="Rectangle 15">
              <a:extLst>
                <a:ext uri="{FF2B5EF4-FFF2-40B4-BE49-F238E27FC236}">
                  <a16:creationId xmlns:a16="http://schemas.microsoft.com/office/drawing/2014/main" id="{97CE96BF-7704-4B51-A587-779BE95769A4}"/>
                </a:ext>
              </a:extLst>
            </p:cNvPr>
            <p:cNvSpPr/>
            <p:nvPr/>
          </p:nvSpPr>
          <p:spPr>
            <a:xfrm>
              <a:off x="4498757"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C (participant)</a:t>
              </a:r>
            </a:p>
          </p:txBody>
        </p:sp>
        <p:sp>
          <p:nvSpPr>
            <p:cNvPr id="17" name="Rectangle 16">
              <a:extLst>
                <a:ext uri="{FF2B5EF4-FFF2-40B4-BE49-F238E27FC236}">
                  <a16:creationId xmlns:a16="http://schemas.microsoft.com/office/drawing/2014/main" id="{5747DEBC-7FA9-40AB-8CB2-F8FB522A7A22}"/>
                </a:ext>
              </a:extLst>
            </p:cNvPr>
            <p:cNvSpPr/>
            <p:nvPr/>
          </p:nvSpPr>
          <p:spPr>
            <a:xfrm>
              <a:off x="7898296" y="3487747"/>
              <a:ext cx="2616776" cy="185086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D (participant)</a:t>
              </a:r>
            </a:p>
          </p:txBody>
        </p:sp>
        <p:pic>
          <p:nvPicPr>
            <p:cNvPr id="18" name="Graphic 17">
              <a:extLst>
                <a:ext uri="{FF2B5EF4-FFF2-40B4-BE49-F238E27FC236}">
                  <a16:creationId xmlns:a16="http://schemas.microsoft.com/office/drawing/2014/main" id="{BF9FC100-6087-49ED-9606-484B4331E40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02658" y="4376961"/>
              <a:ext cx="469900" cy="469900"/>
            </a:xfrm>
            <a:prstGeom prst="rect">
              <a:avLst/>
            </a:prstGeom>
          </p:spPr>
        </p:pic>
        <p:pic>
          <p:nvPicPr>
            <p:cNvPr id="19" name="Graphic 18">
              <a:extLst>
                <a:ext uri="{FF2B5EF4-FFF2-40B4-BE49-F238E27FC236}">
                  <a16:creationId xmlns:a16="http://schemas.microsoft.com/office/drawing/2014/main" id="{20F6A2AF-0E5A-450C-AF3A-A1814E99B8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97082" y="4376961"/>
              <a:ext cx="469900" cy="469900"/>
            </a:xfrm>
            <a:prstGeom prst="rect">
              <a:avLst/>
            </a:prstGeom>
          </p:spPr>
        </p:pic>
        <p:pic>
          <p:nvPicPr>
            <p:cNvPr id="20" name="Graphic 19">
              <a:extLst>
                <a:ext uri="{FF2B5EF4-FFF2-40B4-BE49-F238E27FC236}">
                  <a16:creationId xmlns:a16="http://schemas.microsoft.com/office/drawing/2014/main" id="{06D08CB8-AF8E-4891-966A-BA8DC1A009E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058" y="4376961"/>
              <a:ext cx="469900" cy="469900"/>
            </a:xfrm>
            <a:prstGeom prst="rect">
              <a:avLst/>
            </a:prstGeom>
          </p:spPr>
        </p:pic>
        <p:pic>
          <p:nvPicPr>
            <p:cNvPr id="21" name="Graphic 20">
              <a:extLst>
                <a:ext uri="{FF2B5EF4-FFF2-40B4-BE49-F238E27FC236}">
                  <a16:creationId xmlns:a16="http://schemas.microsoft.com/office/drawing/2014/main" id="{858F7705-CA2D-4944-B3D9-E25431C598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1528" y="4575741"/>
              <a:ext cx="469900" cy="469900"/>
            </a:xfrm>
            <a:prstGeom prst="rect">
              <a:avLst/>
            </a:prstGeom>
          </p:spPr>
        </p:pic>
        <p:pic>
          <p:nvPicPr>
            <p:cNvPr id="22" name="Graphic 21">
              <a:extLst>
                <a:ext uri="{FF2B5EF4-FFF2-40B4-BE49-F238E27FC236}">
                  <a16:creationId xmlns:a16="http://schemas.microsoft.com/office/drawing/2014/main" id="{B89AF046-6BEF-4463-925E-62E4EE6E434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67974" y="4376961"/>
              <a:ext cx="469900" cy="469900"/>
            </a:xfrm>
            <a:prstGeom prst="rect">
              <a:avLst/>
            </a:prstGeom>
          </p:spPr>
        </p:pic>
        <p:pic>
          <p:nvPicPr>
            <p:cNvPr id="23" name="Graphic 22">
              <a:extLst>
                <a:ext uri="{FF2B5EF4-FFF2-40B4-BE49-F238E27FC236}">
                  <a16:creationId xmlns:a16="http://schemas.microsoft.com/office/drawing/2014/main" id="{3872516F-9891-4DB2-BF35-5CC89B0DD70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8066" y="4376961"/>
              <a:ext cx="457200" cy="457200"/>
            </a:xfrm>
            <a:prstGeom prst="rect">
              <a:avLst/>
            </a:prstGeom>
          </p:spPr>
        </p:pic>
        <p:pic>
          <p:nvPicPr>
            <p:cNvPr id="24" name="Graphic 23">
              <a:extLst>
                <a:ext uri="{FF2B5EF4-FFF2-40B4-BE49-F238E27FC236}">
                  <a16:creationId xmlns:a16="http://schemas.microsoft.com/office/drawing/2014/main" id="{811D71FB-B7F8-4162-BDED-D5A1C6B9FE1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591" y="2646789"/>
              <a:ext cx="469900" cy="469900"/>
            </a:xfrm>
            <a:prstGeom prst="rect">
              <a:avLst/>
            </a:prstGeom>
          </p:spPr>
        </p:pic>
        <p:pic>
          <p:nvPicPr>
            <p:cNvPr id="25" name="Graphic 24">
              <a:extLst>
                <a:ext uri="{FF2B5EF4-FFF2-40B4-BE49-F238E27FC236}">
                  <a16:creationId xmlns:a16="http://schemas.microsoft.com/office/drawing/2014/main" id="{D5BDAF41-CFAB-42CB-A68F-580322ED85CB}"/>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99382" y="3711696"/>
              <a:ext cx="469900" cy="469900"/>
            </a:xfrm>
            <a:prstGeom prst="rect">
              <a:avLst/>
            </a:prstGeom>
          </p:spPr>
        </p:pic>
        <p:pic>
          <p:nvPicPr>
            <p:cNvPr id="26" name="Graphic 25">
              <a:extLst>
                <a:ext uri="{FF2B5EF4-FFF2-40B4-BE49-F238E27FC236}">
                  <a16:creationId xmlns:a16="http://schemas.microsoft.com/office/drawing/2014/main" id="{DB01743B-DE01-488C-931A-6F8ECE2BE28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3613" y="3821553"/>
              <a:ext cx="469900" cy="469900"/>
            </a:xfrm>
            <a:prstGeom prst="rect">
              <a:avLst/>
            </a:prstGeom>
          </p:spPr>
        </p:pic>
        <p:sp>
          <p:nvSpPr>
            <p:cNvPr id="27" name="TextBox 26">
              <a:extLst>
                <a:ext uri="{FF2B5EF4-FFF2-40B4-BE49-F238E27FC236}">
                  <a16:creationId xmlns:a16="http://schemas.microsoft.com/office/drawing/2014/main" id="{D6FE45DC-FE35-47A1-90D3-C361AAC47847}"/>
                </a:ext>
              </a:extLst>
            </p:cNvPr>
            <p:cNvSpPr txBox="1"/>
            <p:nvPr/>
          </p:nvSpPr>
          <p:spPr>
            <a:xfrm>
              <a:off x="21741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28" name="TextBox 27">
              <a:extLst>
                <a:ext uri="{FF2B5EF4-FFF2-40B4-BE49-F238E27FC236}">
                  <a16:creationId xmlns:a16="http://schemas.microsoft.com/office/drawing/2014/main" id="{190B025B-F832-4F84-AA36-E78E407695AE}"/>
                </a:ext>
              </a:extLst>
            </p:cNvPr>
            <p:cNvSpPr txBox="1"/>
            <p:nvPr/>
          </p:nvSpPr>
          <p:spPr>
            <a:xfrm>
              <a:off x="3268604"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29" name="TextBox 28">
              <a:extLst>
                <a:ext uri="{FF2B5EF4-FFF2-40B4-BE49-F238E27FC236}">
                  <a16:creationId xmlns:a16="http://schemas.microsoft.com/office/drawing/2014/main" id="{FF4249C7-8223-42FD-95FA-562417144597}"/>
                </a:ext>
              </a:extLst>
            </p:cNvPr>
            <p:cNvSpPr txBox="1"/>
            <p:nvPr/>
          </p:nvSpPr>
          <p:spPr>
            <a:xfrm>
              <a:off x="46185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30" name="TextBox 29">
              <a:extLst>
                <a:ext uri="{FF2B5EF4-FFF2-40B4-BE49-F238E27FC236}">
                  <a16:creationId xmlns:a16="http://schemas.microsoft.com/office/drawing/2014/main" id="{E8C38EEE-81AE-4F95-97E8-469CE802112A}"/>
                </a:ext>
              </a:extLst>
            </p:cNvPr>
            <p:cNvSpPr txBox="1"/>
            <p:nvPr/>
          </p:nvSpPr>
          <p:spPr>
            <a:xfrm>
              <a:off x="5739496"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RDS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31" name="TextBox 30">
              <a:extLst>
                <a:ext uri="{FF2B5EF4-FFF2-40B4-BE49-F238E27FC236}">
                  <a16:creationId xmlns:a16="http://schemas.microsoft.com/office/drawing/2014/main" id="{2A0F7AEF-C5E8-49BF-8D98-8BF38221F5E1}"/>
                </a:ext>
              </a:extLst>
            </p:cNvPr>
            <p:cNvSpPr txBox="1"/>
            <p:nvPr/>
          </p:nvSpPr>
          <p:spPr>
            <a:xfrm>
              <a:off x="8038667" y="4999127"/>
              <a:ext cx="13356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instance</a:t>
              </a:r>
            </a:p>
          </p:txBody>
        </p:sp>
        <p:sp>
          <p:nvSpPr>
            <p:cNvPr id="32" name="TextBox 31">
              <a:extLst>
                <a:ext uri="{FF2B5EF4-FFF2-40B4-BE49-F238E27FC236}">
                  <a16:creationId xmlns:a16="http://schemas.microsoft.com/office/drawing/2014/main" id="{70C20852-137B-46DF-9A6F-FA7BC77C1B3E}"/>
                </a:ext>
              </a:extLst>
            </p:cNvPr>
            <p:cNvSpPr txBox="1"/>
            <p:nvPr/>
          </p:nvSpPr>
          <p:spPr>
            <a:xfrm>
              <a:off x="9484040" y="4800347"/>
              <a:ext cx="92525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Redshift</a:t>
              </a:r>
            </a:p>
          </p:txBody>
        </p:sp>
        <p:sp>
          <p:nvSpPr>
            <p:cNvPr id="33" name="TextBox 32">
              <a:extLst>
                <a:ext uri="{FF2B5EF4-FFF2-40B4-BE49-F238E27FC236}">
                  <a16:creationId xmlns:a16="http://schemas.microsoft.com/office/drawing/2014/main" id="{E38B37FB-F23F-4CCA-9D2F-C2396738FE54}"/>
                </a:ext>
              </a:extLst>
            </p:cNvPr>
            <p:cNvSpPr txBox="1"/>
            <p:nvPr/>
          </p:nvSpPr>
          <p:spPr>
            <a:xfrm>
              <a:off x="8008310" y="4267492"/>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NAT gateway</a:t>
              </a:r>
            </a:p>
          </p:txBody>
        </p:sp>
        <p:sp>
          <p:nvSpPr>
            <p:cNvPr id="34" name="TextBox 33">
              <a:extLst>
                <a:ext uri="{FF2B5EF4-FFF2-40B4-BE49-F238E27FC236}">
                  <a16:creationId xmlns:a16="http://schemas.microsoft.com/office/drawing/2014/main" id="{67025617-50C7-4817-BFD4-B159A9DED520}"/>
                </a:ext>
              </a:extLst>
            </p:cNvPr>
            <p:cNvSpPr txBox="1"/>
            <p:nvPr/>
          </p:nvSpPr>
          <p:spPr>
            <a:xfrm>
              <a:off x="10639873" y="4186977"/>
              <a:ext cx="116038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Internet gateway</a:t>
              </a:r>
            </a:p>
          </p:txBody>
        </p:sp>
        <p:cxnSp>
          <p:nvCxnSpPr>
            <p:cNvPr id="38" name="Connector: Elbow 37">
              <a:extLst>
                <a:ext uri="{FF2B5EF4-FFF2-40B4-BE49-F238E27FC236}">
                  <a16:creationId xmlns:a16="http://schemas.microsoft.com/office/drawing/2014/main" id="{4D2231EF-EA3A-480B-8B30-5F630EE4EA22}"/>
                </a:ext>
              </a:extLst>
            </p:cNvPr>
            <p:cNvCxnSpPr>
              <a:stCxn id="6" idx="0"/>
              <a:endCxn id="24" idx="1"/>
            </p:cNvCxnSpPr>
            <p:nvPr/>
          </p:nvCxnSpPr>
          <p:spPr>
            <a:xfrm rot="5400000" flipH="1" flipV="1">
              <a:off x="5711451" y="1601183"/>
              <a:ext cx="113583" cy="267469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88D6986-9644-433C-BCDD-7F984207EB09}"/>
                </a:ext>
              </a:extLst>
            </p:cNvPr>
            <p:cNvCxnSpPr>
              <a:stCxn id="10" idx="0"/>
              <a:endCxn id="24" idx="3"/>
            </p:cNvCxnSpPr>
            <p:nvPr/>
          </p:nvCxnSpPr>
          <p:spPr>
            <a:xfrm rot="16200000" flipV="1">
              <a:off x="8333964" y="2123266"/>
              <a:ext cx="111224" cy="1628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852DF7D-F52C-4F65-9B83-0D9E24756865}"/>
                </a:ext>
              </a:extLst>
            </p:cNvPr>
            <p:cNvCxnSpPr>
              <a:stCxn id="24" idx="0"/>
              <a:endCxn id="25" idx="1"/>
            </p:cNvCxnSpPr>
            <p:nvPr/>
          </p:nvCxnSpPr>
          <p:spPr>
            <a:xfrm rot="16200000" flipH="1">
              <a:off x="8470032" y="1517297"/>
              <a:ext cx="1299857" cy="3558841"/>
            </a:xfrm>
            <a:prstGeom prst="bentConnector4">
              <a:avLst>
                <a:gd name="adj1" fmla="val -17587"/>
                <a:gd name="adj2" fmla="val 9575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C2EDA2-3AA9-4E7C-BBD4-AFF84C195470}"/>
                </a:ext>
              </a:extLst>
            </p:cNvPr>
            <p:cNvSpPr txBox="1"/>
            <p:nvPr/>
          </p:nvSpPr>
          <p:spPr>
            <a:xfrm>
              <a:off x="6945204" y="3122813"/>
              <a:ext cx="78739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Router</a:t>
              </a:r>
            </a:p>
          </p:txBody>
        </p:sp>
      </p:grpSp>
    </p:spTree>
    <p:custDataLst>
      <p:tags r:id="rId1"/>
    </p:custDataLst>
    <p:extLst>
      <p:ext uri="{BB962C8B-B14F-4D97-AF65-F5344CB8AC3E}">
        <p14:creationId xmlns:p14="http://schemas.microsoft.com/office/powerpoint/2010/main" val="1780436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3EC-136F-4582-B457-CE2781C4D396}"/>
              </a:ext>
            </a:extLst>
          </p:cNvPr>
          <p:cNvSpPr>
            <a:spLocks noGrp="1"/>
          </p:cNvSpPr>
          <p:nvPr>
            <p:ph type="title"/>
          </p:nvPr>
        </p:nvSpPr>
        <p:spPr/>
        <p:txBody>
          <a:bodyPr>
            <a:normAutofit/>
          </a:bodyPr>
          <a:lstStyle/>
          <a:p>
            <a:r>
              <a:rPr lang="en-US"/>
              <a:t>VPC peering</a:t>
            </a:r>
          </a:p>
        </p:txBody>
      </p:sp>
      <p:sp>
        <p:nvSpPr>
          <p:cNvPr id="37" name="TextBox 36">
            <a:extLst>
              <a:ext uri="{FF2B5EF4-FFF2-40B4-BE49-F238E27FC236}">
                <a16:creationId xmlns:a16="http://schemas.microsoft.com/office/drawing/2014/main" id="{C8D41C8C-7CC9-476E-94B1-8C1CB1DAFCE9}"/>
              </a:ext>
            </a:extLst>
          </p:cNvPr>
          <p:cNvSpPr txBox="1"/>
          <p:nvPr/>
        </p:nvSpPr>
        <p:spPr>
          <a:xfrm>
            <a:off x="7627004" y="1446438"/>
            <a:ext cx="4145896" cy="4524315"/>
          </a:xfrm>
          <a:prstGeom prst="rect">
            <a:avLst/>
          </a:prstGeom>
          <a:noFill/>
        </p:spPr>
        <p:txBody>
          <a:bodyPr wrap="square" rtlCol="0">
            <a:spAutoFit/>
          </a:bodyPr>
          <a:lstStyle/>
          <a:p>
            <a:r>
              <a:rPr lang="en-US" sz="2400">
                <a:ea typeface="Amazon Ember Light" panose="020B0403020204020204" pitchFamily="34" charset="0"/>
                <a:cs typeface="Amazon Ember Light" panose="020B0403020204020204" pitchFamily="34" charset="0"/>
              </a:rPr>
              <a:t>You can connect VPCs in your own AWS account, between AWS accounts, or between AWS Regions.</a:t>
            </a:r>
          </a:p>
          <a:p>
            <a:endParaRPr lang="en-US" sz="2400">
              <a:ea typeface="Amazon Ember Light" panose="020B0403020204020204" pitchFamily="34" charset="0"/>
              <a:cs typeface="Amazon Ember Light" panose="020B0403020204020204" pitchFamily="34" charset="0"/>
            </a:endParaRPr>
          </a:p>
          <a:p>
            <a:r>
              <a:rPr lang="en-US" sz="2400">
                <a:ea typeface="Amazon Ember Light" panose="020B0403020204020204" pitchFamily="34" charset="0"/>
                <a:cs typeface="Amazon Ember Light" panose="020B0403020204020204" pitchFamily="34" charset="0"/>
              </a:rPr>
              <a:t>Restrictions:</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IP spaces cannot overlap.</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Transitive peering is not supported.</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You can only have one peering resource between the same two VPCs.</a:t>
            </a:r>
          </a:p>
        </p:txBody>
      </p:sp>
      <p:grpSp>
        <p:nvGrpSpPr>
          <p:cNvPr id="5" name="Group 4" descr="Architecture diagram of two VPCs that are connected through a peering connection.">
            <a:extLst>
              <a:ext uri="{FF2B5EF4-FFF2-40B4-BE49-F238E27FC236}">
                <a16:creationId xmlns:a16="http://schemas.microsoft.com/office/drawing/2014/main" id="{4134AAC0-5541-4097-9A07-F907934D87B7}"/>
              </a:ext>
            </a:extLst>
          </p:cNvPr>
          <p:cNvGrpSpPr/>
          <p:nvPr/>
        </p:nvGrpSpPr>
        <p:grpSpPr>
          <a:xfrm>
            <a:off x="152401" y="1273546"/>
            <a:ext cx="7135090" cy="3091565"/>
            <a:chOff x="152401" y="1273546"/>
            <a:chExt cx="7135090" cy="3091565"/>
          </a:xfrm>
        </p:grpSpPr>
        <p:sp>
          <p:nvSpPr>
            <p:cNvPr id="14" name="Rectangle 13">
              <a:extLst>
                <a:ext uri="{FF2B5EF4-FFF2-40B4-BE49-F238E27FC236}">
                  <a16:creationId xmlns:a16="http://schemas.microsoft.com/office/drawing/2014/main" id="{5B37966B-0F00-4BB1-A87C-80D08B64C7C9}"/>
                </a:ext>
              </a:extLst>
            </p:cNvPr>
            <p:cNvSpPr/>
            <p:nvPr/>
          </p:nvSpPr>
          <p:spPr>
            <a:xfrm>
              <a:off x="152402" y="1273547"/>
              <a:ext cx="7135089" cy="309156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5" name="Graphic 14">
              <a:extLst>
                <a:ext uri="{FF2B5EF4-FFF2-40B4-BE49-F238E27FC236}">
                  <a16:creationId xmlns:a16="http://schemas.microsoft.com/office/drawing/2014/main" id="{3374C39C-0284-45E0-B4B8-97150E4794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1" y="1273546"/>
              <a:ext cx="457200" cy="457200"/>
            </a:xfrm>
            <a:prstGeom prst="rect">
              <a:avLst/>
            </a:prstGeom>
          </p:spPr>
        </p:pic>
        <p:sp>
          <p:nvSpPr>
            <p:cNvPr id="18" name="Rectangle 17">
              <a:extLst>
                <a:ext uri="{FF2B5EF4-FFF2-40B4-BE49-F238E27FC236}">
                  <a16:creationId xmlns:a16="http://schemas.microsoft.com/office/drawing/2014/main" id="{88119CF5-13B1-4719-AC5E-D9F924ECB889}"/>
                </a:ext>
              </a:extLst>
            </p:cNvPr>
            <p:cNvSpPr/>
            <p:nvPr/>
          </p:nvSpPr>
          <p:spPr>
            <a:xfrm>
              <a:off x="498819"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 </a:t>
              </a:r>
              <a:r>
                <a:rPr lang="en-US" sz="1600">
                  <a:solidFill>
                    <a:srgbClr val="1D8900"/>
                  </a:solidFill>
                </a:rPr>
                <a:t>10.0.0.0/16</a:t>
              </a:r>
            </a:p>
          </p:txBody>
        </p:sp>
        <p:pic>
          <p:nvPicPr>
            <p:cNvPr id="19" name="Graphic 18">
              <a:extLst>
                <a:ext uri="{FF2B5EF4-FFF2-40B4-BE49-F238E27FC236}">
                  <a16:creationId xmlns:a16="http://schemas.microsoft.com/office/drawing/2014/main" id="{98E76929-3177-4E44-8CDE-35BCC42FE1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18" y="2139727"/>
              <a:ext cx="457200" cy="457200"/>
            </a:xfrm>
            <a:prstGeom prst="rect">
              <a:avLst/>
            </a:prstGeom>
          </p:spPr>
        </p:pic>
        <p:sp>
          <p:nvSpPr>
            <p:cNvPr id="30" name="Rectangle 29">
              <a:extLst>
                <a:ext uri="{FF2B5EF4-FFF2-40B4-BE49-F238E27FC236}">
                  <a16:creationId xmlns:a16="http://schemas.microsoft.com/office/drawing/2014/main" id="{F9B80223-4594-4D80-9288-E683667EF703}"/>
                </a:ext>
              </a:extLst>
            </p:cNvPr>
            <p:cNvSpPr/>
            <p:nvPr/>
          </p:nvSpPr>
          <p:spPr>
            <a:xfrm>
              <a:off x="4360162"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B: </a:t>
              </a:r>
              <a:r>
                <a:rPr lang="en-US" sz="1600">
                  <a:solidFill>
                    <a:srgbClr val="1D8900"/>
                  </a:solidFill>
                </a:rPr>
                <a:t>10.3.0.0/16</a:t>
              </a:r>
            </a:p>
          </p:txBody>
        </p:sp>
        <p:pic>
          <p:nvPicPr>
            <p:cNvPr id="31" name="Graphic 30">
              <a:extLst>
                <a:ext uri="{FF2B5EF4-FFF2-40B4-BE49-F238E27FC236}">
                  <a16:creationId xmlns:a16="http://schemas.microsoft.com/office/drawing/2014/main" id="{D58A8E1C-73CD-47D1-BFD9-5083201763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0162" y="2139727"/>
              <a:ext cx="457200" cy="457200"/>
            </a:xfrm>
            <a:prstGeom prst="rect">
              <a:avLst/>
            </a:prstGeom>
          </p:spPr>
        </p:pic>
        <p:pic>
          <p:nvPicPr>
            <p:cNvPr id="33" name="Graphic 32">
              <a:extLst>
                <a:ext uri="{FF2B5EF4-FFF2-40B4-BE49-F238E27FC236}">
                  <a16:creationId xmlns:a16="http://schemas.microsoft.com/office/drawing/2014/main" id="{633A5CA8-07E5-41C0-9DB7-0974F22ADEF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2984" y="2683409"/>
              <a:ext cx="469900" cy="469900"/>
            </a:xfrm>
            <a:prstGeom prst="rect">
              <a:avLst/>
            </a:prstGeom>
          </p:spPr>
        </p:pic>
        <p:sp>
          <p:nvSpPr>
            <p:cNvPr id="34" name="TextBox 33">
              <a:extLst>
                <a:ext uri="{FF2B5EF4-FFF2-40B4-BE49-F238E27FC236}">
                  <a16:creationId xmlns:a16="http://schemas.microsoft.com/office/drawing/2014/main" id="{1BC3BF46-1874-4E57-A462-82F6EB0020D9}"/>
                </a:ext>
              </a:extLst>
            </p:cNvPr>
            <p:cNvSpPr txBox="1"/>
            <p:nvPr/>
          </p:nvSpPr>
          <p:spPr>
            <a:xfrm>
              <a:off x="3127870" y="3176343"/>
              <a:ext cx="1180130" cy="830997"/>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Peering</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connection</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a:t>
              </a:r>
              <a:r>
                <a:rPr lang="en-US" sz="1600">
                  <a:solidFill>
                    <a:schemeClr val="accent6"/>
                  </a:solidFill>
                  <a:ea typeface="Amazon Ember Light" panose="020B0403020204020204" pitchFamily="34" charset="0"/>
                  <a:cs typeface="Arial" panose="020B0604020202020204" pitchFamily="34" charset="0"/>
                </a:rPr>
                <a:t>pcx-id</a:t>
              </a:r>
              <a:r>
                <a:rPr lang="en-US" sz="1600">
                  <a:ea typeface="Amazon Ember Light" panose="020B0403020204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4EC89B9B-BE69-4C2B-AC4C-4C1630B73354}"/>
                </a:ext>
              </a:extLst>
            </p:cNvPr>
            <p:cNvCxnSpPr>
              <a:cxnSpLocks/>
              <a:stCxn id="18" idx="3"/>
              <a:endCxn id="30" idx="1"/>
            </p:cNvCxnSpPr>
            <p:nvPr/>
          </p:nvCxnSpPr>
          <p:spPr>
            <a:xfrm>
              <a:off x="3075707" y="2919444"/>
              <a:ext cx="12844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1266A30-9FAB-404B-8C2F-F73518305A57}"/>
              </a:ext>
            </a:extLst>
          </p:cNvPr>
          <p:cNvSpPr txBox="1"/>
          <p:nvPr/>
        </p:nvSpPr>
        <p:spPr>
          <a:xfrm>
            <a:off x="555991" y="4703272"/>
            <a:ext cx="2436886" cy="369332"/>
          </a:xfrm>
          <a:prstGeom prst="rect">
            <a:avLst/>
          </a:prstGeom>
          <a:noFill/>
        </p:spPr>
        <p:txBody>
          <a:bodyPr wrap="none" rtlCol="0">
            <a:spAutoFit/>
          </a:bodyPr>
          <a:lstStyle/>
          <a:p>
            <a:pPr algn="ctr"/>
            <a:r>
              <a:rPr lang="en-US">
                <a:ea typeface="Amazon Ember" panose="020B0603020204020204" pitchFamily="34" charset="0"/>
                <a:cs typeface="Amazon Ember" panose="020B0603020204020204" pitchFamily="34" charset="0"/>
              </a:rPr>
              <a:t>Route Table for VPC A</a:t>
            </a:r>
          </a:p>
        </p:txBody>
      </p:sp>
      <p:graphicFrame>
        <p:nvGraphicFramePr>
          <p:cNvPr id="10" name="Table 9">
            <a:extLst>
              <a:ext uri="{FF2B5EF4-FFF2-40B4-BE49-F238E27FC236}">
                <a16:creationId xmlns:a16="http://schemas.microsoft.com/office/drawing/2014/main" id="{A252976E-784B-47F7-9919-C7BB5B50C80A}"/>
              </a:ext>
            </a:extLst>
          </p:cNvPr>
          <p:cNvGraphicFramePr>
            <a:graphicFrameLocks noGrp="1"/>
          </p:cNvGraphicFramePr>
          <p:nvPr/>
        </p:nvGraphicFramePr>
        <p:xfrm>
          <a:off x="47315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9" name="TextBox 38">
            <a:extLst>
              <a:ext uri="{FF2B5EF4-FFF2-40B4-BE49-F238E27FC236}">
                <a16:creationId xmlns:a16="http://schemas.microsoft.com/office/drawing/2014/main" id="{163D78C3-EA3C-498D-A147-3FB357A48416}"/>
              </a:ext>
            </a:extLst>
          </p:cNvPr>
          <p:cNvSpPr txBox="1"/>
          <p:nvPr/>
        </p:nvSpPr>
        <p:spPr>
          <a:xfrm>
            <a:off x="4347247" y="4703272"/>
            <a:ext cx="2430474" cy="369332"/>
          </a:xfrm>
          <a:prstGeom prst="rect">
            <a:avLst/>
          </a:prstGeom>
          <a:noFill/>
        </p:spPr>
        <p:txBody>
          <a:bodyPr wrap="none" rtlCol="0">
            <a:spAutoFit/>
          </a:bodyPr>
          <a:lstStyle/>
          <a:p>
            <a:pPr algn="ctr"/>
            <a:r>
              <a:rPr lang="en-US">
                <a:ea typeface="Amazon Ember" panose="020B0603020204020204" pitchFamily="34" charset="0"/>
                <a:cs typeface="Amazon Ember" panose="020B0603020204020204" pitchFamily="34" charset="0"/>
              </a:rPr>
              <a:t>Route Table for VPC B</a:t>
            </a:r>
          </a:p>
        </p:txBody>
      </p:sp>
      <p:graphicFrame>
        <p:nvGraphicFramePr>
          <p:cNvPr id="38" name="Table 37">
            <a:extLst>
              <a:ext uri="{FF2B5EF4-FFF2-40B4-BE49-F238E27FC236}">
                <a16:creationId xmlns:a16="http://schemas.microsoft.com/office/drawing/2014/main" id="{774AEF22-E6C7-4512-B93C-E288AF30C2B0}"/>
              </a:ext>
            </a:extLst>
          </p:cNvPr>
          <p:cNvGraphicFramePr>
            <a:graphicFrameLocks noGrp="1"/>
          </p:cNvGraphicFramePr>
          <p:nvPr/>
        </p:nvGraphicFramePr>
        <p:xfrm>
          <a:off x="426120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 name="Slide Number Placeholder 3">
            <a:extLst>
              <a:ext uri="{FF2B5EF4-FFF2-40B4-BE49-F238E27FC236}">
                <a16:creationId xmlns:a16="http://schemas.microsoft.com/office/drawing/2014/main" id="{143201FE-9B3B-44A9-51B3-338820FACAD6}"/>
              </a:ext>
            </a:extLst>
          </p:cNvPr>
          <p:cNvSpPr>
            <a:spLocks noGrp="1"/>
          </p:cNvSpPr>
          <p:nvPr>
            <p:ph type="sldNum" sz="quarter" idx="20"/>
          </p:nvPr>
        </p:nvSpPr>
        <p:spPr/>
        <p:txBody>
          <a:bodyPr/>
          <a:lstStyle/>
          <a:p>
            <a:fld id="{930176A1-BCF0-4712-97A6-6B495F55390B}" type="slidenum">
              <a:rPr lang="en-US" smtClean="0"/>
              <a:pPr/>
              <a:t>23</a:t>
            </a:fld>
            <a:endParaRPr lang="en-US"/>
          </a:p>
        </p:txBody>
      </p:sp>
    </p:spTree>
    <p:custDataLst>
      <p:tags r:id="rId1"/>
    </p:custDataLst>
    <p:extLst>
      <p:ext uri="{BB962C8B-B14F-4D97-AF65-F5344CB8AC3E}">
        <p14:creationId xmlns:p14="http://schemas.microsoft.com/office/powerpoint/2010/main" val="2973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7FB54E-9857-4297-A70C-1981FE7EFCD0}"/>
              </a:ext>
            </a:extLst>
          </p:cNvPr>
          <p:cNvSpPr>
            <a:spLocks noGrp="1"/>
          </p:cNvSpPr>
          <p:nvPr>
            <p:ph type="sldNum" sz="quarter" idx="20"/>
          </p:nvPr>
        </p:nvSpPr>
        <p:spPr/>
        <p:txBody>
          <a:bodyPr/>
          <a:lstStyle/>
          <a:p>
            <a:fld id="{930176A1-BCF0-4712-97A6-6B495F55390B}" type="slidenum">
              <a:rPr lang="en-US" smtClean="0"/>
              <a:pPr/>
              <a:t>24</a:t>
            </a:fld>
            <a:endParaRPr lang="en-US"/>
          </a:p>
        </p:txBody>
      </p:sp>
      <p:sp>
        <p:nvSpPr>
          <p:cNvPr id="2" name="Title 1"/>
          <p:cNvSpPr>
            <a:spLocks noGrp="1"/>
          </p:cNvSpPr>
          <p:nvPr>
            <p:ph type="title"/>
          </p:nvPr>
        </p:nvSpPr>
        <p:spPr/>
        <p:txBody>
          <a:bodyPr>
            <a:normAutofit/>
          </a:bodyPr>
          <a:lstStyle/>
          <a:p>
            <a:r>
              <a:rPr lang="en-US"/>
              <a:t>AWS Site-to-Site VPN</a:t>
            </a:r>
          </a:p>
        </p:txBody>
      </p:sp>
      <p:sp>
        <p:nvSpPr>
          <p:cNvPr id="74" name="TextBox 73">
            <a:extLst>
              <a:ext uri="{FF2B5EF4-FFF2-40B4-BE49-F238E27FC236}">
                <a16:creationId xmlns:a16="http://schemas.microsoft.com/office/drawing/2014/main" id="{EA1EF6A5-5B99-423D-ABAA-D27F5A003AC9}"/>
              </a:ext>
            </a:extLst>
          </p:cNvPr>
          <p:cNvSpPr txBox="1"/>
          <p:nvPr/>
        </p:nvSpPr>
        <p:spPr>
          <a:xfrm>
            <a:off x="9743726" y="1554050"/>
            <a:ext cx="2435282"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72" name="Table 71">
            <a:extLst>
              <a:ext uri="{FF2B5EF4-FFF2-40B4-BE49-F238E27FC236}">
                <a16:creationId xmlns:a16="http://schemas.microsoft.com/office/drawing/2014/main" id="{9B41B08F-F55A-48CF-81E0-BF6425331F69}"/>
              </a:ext>
            </a:extLst>
          </p:cNvPr>
          <p:cNvGraphicFramePr>
            <a:graphicFrameLocks noGrp="1"/>
          </p:cNvGraphicFramePr>
          <p:nvPr/>
        </p:nvGraphicFramePr>
        <p:xfrm>
          <a:off x="9763503" y="1912542"/>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tx1"/>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75" name="TextBox 74">
            <a:extLst>
              <a:ext uri="{FF2B5EF4-FFF2-40B4-BE49-F238E27FC236}">
                <a16:creationId xmlns:a16="http://schemas.microsoft.com/office/drawing/2014/main" id="{302C8053-039C-4ED0-B783-A6E0799FD6BC}"/>
              </a:ext>
            </a:extLst>
          </p:cNvPr>
          <p:cNvSpPr txBox="1"/>
          <p:nvPr/>
        </p:nvSpPr>
        <p:spPr>
          <a:xfrm>
            <a:off x="9626877" y="3393882"/>
            <a:ext cx="2513830"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Private subnet route table</a:t>
            </a:r>
          </a:p>
        </p:txBody>
      </p:sp>
      <p:graphicFrame>
        <p:nvGraphicFramePr>
          <p:cNvPr id="73" name="Table 72">
            <a:extLst>
              <a:ext uri="{FF2B5EF4-FFF2-40B4-BE49-F238E27FC236}">
                <a16:creationId xmlns:a16="http://schemas.microsoft.com/office/drawing/2014/main" id="{C8BBDE86-412C-48CD-A98A-295FF0815C8F}"/>
              </a:ext>
            </a:extLst>
          </p:cNvPr>
          <p:cNvGraphicFramePr>
            <a:graphicFrameLocks noGrp="1"/>
          </p:cNvGraphicFramePr>
          <p:nvPr/>
        </p:nvGraphicFramePr>
        <p:xfrm>
          <a:off x="9582518" y="3729518"/>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192.168.10.0/24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vgw-id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38" name="Group 37" descr="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0E115769-18F6-AE6A-7063-868B96384EED}"/>
              </a:ext>
            </a:extLst>
          </p:cNvPr>
          <p:cNvGrpSpPr/>
          <p:nvPr/>
        </p:nvGrpSpPr>
        <p:grpSpPr>
          <a:xfrm>
            <a:off x="238350" y="1253822"/>
            <a:ext cx="10631765" cy="5467338"/>
            <a:chOff x="238350" y="1253822"/>
            <a:chExt cx="10631765" cy="5467338"/>
          </a:xfrm>
        </p:grpSpPr>
        <p:grpSp>
          <p:nvGrpSpPr>
            <p:cNvPr id="16" name="Group 15"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51BA1797-C66C-4F12-8F53-48A8CE63A9D3}"/>
                </a:ext>
              </a:extLst>
            </p:cNvPr>
            <p:cNvGrpSpPr/>
            <p:nvPr/>
          </p:nvGrpSpPr>
          <p:grpSpPr>
            <a:xfrm>
              <a:off x="238350" y="1253822"/>
              <a:ext cx="10631765" cy="5467338"/>
              <a:chOff x="152401" y="1273546"/>
              <a:chExt cx="10631765" cy="5467338"/>
            </a:xfrm>
          </p:grpSpPr>
          <p:grpSp>
            <p:nvGrpSpPr>
              <p:cNvPr id="10" name="Group 9">
                <a:extLst>
                  <a:ext uri="{FF2B5EF4-FFF2-40B4-BE49-F238E27FC236}">
                    <a16:creationId xmlns:a16="http://schemas.microsoft.com/office/drawing/2014/main" id="{32626BBF-0213-41E5-9009-3CB8789B54D6}"/>
                  </a:ext>
                </a:extLst>
              </p:cNvPr>
              <p:cNvGrpSpPr/>
              <p:nvPr/>
            </p:nvGrpSpPr>
            <p:grpSpPr>
              <a:xfrm>
                <a:off x="7117163" y="2441760"/>
                <a:ext cx="3667003" cy="4299124"/>
                <a:chOff x="7117163" y="2441760"/>
                <a:chExt cx="3667003" cy="4299124"/>
              </a:xfrm>
            </p:grpSpPr>
            <p:grpSp>
              <p:nvGrpSpPr>
                <p:cNvPr id="9" name="Group 8">
                  <a:extLst>
                    <a:ext uri="{FF2B5EF4-FFF2-40B4-BE49-F238E27FC236}">
                      <a16:creationId xmlns:a16="http://schemas.microsoft.com/office/drawing/2014/main" id="{068BC141-1EDF-4443-AB63-BE57D07596C2}"/>
                    </a:ext>
                  </a:extLst>
                </p:cNvPr>
                <p:cNvGrpSpPr/>
                <p:nvPr/>
              </p:nvGrpSpPr>
              <p:grpSpPr>
                <a:xfrm>
                  <a:off x="7117163" y="2441760"/>
                  <a:ext cx="2464833" cy="1633047"/>
                  <a:chOff x="7117163" y="2441760"/>
                  <a:chExt cx="2464833" cy="1633047"/>
                </a:xfrm>
              </p:grpSpPr>
              <p:sp>
                <p:nvSpPr>
                  <p:cNvPr id="27" name="TextBox 26">
                    <a:extLst>
                      <a:ext uri="{FF2B5EF4-FFF2-40B4-BE49-F238E27FC236}">
                        <a16:creationId xmlns:a16="http://schemas.microsoft.com/office/drawing/2014/main" id="{CED54EEC-457B-4353-B8BF-A55C8F98C39B}"/>
                      </a:ext>
                    </a:extLst>
                  </p:cNvPr>
                  <p:cNvSpPr txBox="1"/>
                  <p:nvPr/>
                </p:nvSpPr>
                <p:spPr>
                  <a:xfrm>
                    <a:off x="7308242" y="3736253"/>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grpSp>
                <p:nvGrpSpPr>
                  <p:cNvPr id="6" name="Group 5">
                    <a:extLst>
                      <a:ext uri="{FF2B5EF4-FFF2-40B4-BE49-F238E27FC236}">
                        <a16:creationId xmlns:a16="http://schemas.microsoft.com/office/drawing/2014/main" id="{66A56D04-7A34-46FC-A182-3BFCDE4C4D38}"/>
                      </a:ext>
                    </a:extLst>
                  </p:cNvPr>
                  <p:cNvGrpSpPr/>
                  <p:nvPr/>
                </p:nvGrpSpPr>
                <p:grpSpPr>
                  <a:xfrm>
                    <a:off x="7117163" y="2441760"/>
                    <a:ext cx="1280160" cy="1280160"/>
                    <a:chOff x="7117163" y="2441760"/>
                    <a:chExt cx="1280160" cy="1280160"/>
                  </a:xfrm>
                </p:grpSpPr>
                <p:pic>
                  <p:nvPicPr>
                    <p:cNvPr id="23" name="Graphic 22">
                      <a:extLst>
                        <a:ext uri="{FF2B5EF4-FFF2-40B4-BE49-F238E27FC236}">
                          <a16:creationId xmlns:a16="http://schemas.microsoft.com/office/drawing/2014/main" id="{B516D8AF-D464-463C-9BD3-220CBA8A11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7163" y="2441760"/>
                      <a:ext cx="1280160" cy="1280160"/>
                    </a:xfrm>
                    <a:prstGeom prst="rect">
                      <a:avLst/>
                    </a:prstGeom>
                  </p:spPr>
                </p:pic>
                <p:pic>
                  <p:nvPicPr>
                    <p:cNvPr id="50" name="Graphic 49">
                      <a:extLst>
                        <a:ext uri="{FF2B5EF4-FFF2-40B4-BE49-F238E27FC236}">
                          <a16:creationId xmlns:a16="http://schemas.microsoft.com/office/drawing/2014/main" id="{72427473-839F-4A6D-8827-EC6397FCB0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243" y="2723201"/>
                      <a:ext cx="469900" cy="469900"/>
                    </a:xfrm>
                    <a:prstGeom prst="rect">
                      <a:avLst/>
                    </a:prstGeom>
                  </p:spPr>
                </p:pic>
              </p:grpSp>
              <p:sp>
                <p:nvSpPr>
                  <p:cNvPr id="51" name="TextBox 50">
                    <a:extLst>
                      <a:ext uri="{FF2B5EF4-FFF2-40B4-BE49-F238E27FC236}">
                        <a16:creationId xmlns:a16="http://schemas.microsoft.com/office/drawing/2014/main" id="{E9C16B08-29F3-42ED-AC6D-93F445230820}"/>
                      </a:ext>
                    </a:extLst>
                  </p:cNvPr>
                  <p:cNvSpPr txBox="1"/>
                  <p:nvPr/>
                </p:nvSpPr>
                <p:spPr>
                  <a:xfrm>
                    <a:off x="8318509" y="2658475"/>
                    <a:ext cx="1263487" cy="830997"/>
                  </a:xfrm>
                  <a:prstGeom prst="rect">
                    <a:avLst/>
                  </a:prstGeom>
                  <a:noFill/>
                </p:spPr>
                <p:txBody>
                  <a:bodyPr wrap="none" rtlCol="0">
                    <a:spAutoFit/>
                  </a:bodyPr>
                  <a:lstStyle/>
                  <a:p>
                    <a:r>
                      <a:rPr lang="en-US" sz="1600">
                        <a:ea typeface="Amazon Ember Light" panose="020B0403020204020204" pitchFamily="34" charset="0"/>
                        <a:cs typeface="Arial" panose="020B0604020202020204" pitchFamily="34" charset="0"/>
                      </a:rPr>
                      <a:t>Site-to-Site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VPN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connection</a:t>
                    </a:r>
                  </a:p>
                </p:txBody>
              </p:sp>
            </p:grpSp>
            <p:grpSp>
              <p:nvGrpSpPr>
                <p:cNvPr id="76" name="Group 75">
                  <a:extLst>
                    <a:ext uri="{FF2B5EF4-FFF2-40B4-BE49-F238E27FC236}">
                      <a16:creationId xmlns:a16="http://schemas.microsoft.com/office/drawing/2014/main" id="{E84A5ADA-0C8B-4936-B737-68E47ABD5DA9}"/>
                    </a:ext>
                  </a:extLst>
                </p:cNvPr>
                <p:cNvGrpSpPr/>
                <p:nvPr/>
              </p:nvGrpSpPr>
              <p:grpSpPr>
                <a:xfrm>
                  <a:off x="7826977" y="4130881"/>
                  <a:ext cx="1434946" cy="1062989"/>
                  <a:chOff x="7826977" y="4130881"/>
                  <a:chExt cx="1434946" cy="1062989"/>
                </a:xfrm>
              </p:grpSpPr>
              <p:pic>
                <p:nvPicPr>
                  <p:cNvPr id="52" name="Graphic 51">
                    <a:extLst>
                      <a:ext uri="{FF2B5EF4-FFF2-40B4-BE49-F238E27FC236}">
                        <a16:creationId xmlns:a16="http://schemas.microsoft.com/office/drawing/2014/main" id="{FA3FFBC3-8D49-464C-996E-46619FA73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382" y="4130881"/>
                    <a:ext cx="469900" cy="469900"/>
                  </a:xfrm>
                  <a:prstGeom prst="rect">
                    <a:avLst/>
                  </a:prstGeom>
                </p:spPr>
              </p:pic>
              <p:sp>
                <p:nvSpPr>
                  <p:cNvPr id="54" name="TextBox 53">
                    <a:extLst>
                      <a:ext uri="{FF2B5EF4-FFF2-40B4-BE49-F238E27FC236}">
                        <a16:creationId xmlns:a16="http://schemas.microsoft.com/office/drawing/2014/main" id="{C1AEE5AE-BCBA-42F1-B302-67B99A6EC1BA}"/>
                      </a:ext>
                    </a:extLst>
                  </p:cNvPr>
                  <p:cNvSpPr txBox="1"/>
                  <p:nvPr/>
                </p:nvSpPr>
                <p:spPr>
                  <a:xfrm>
                    <a:off x="7826977" y="4609095"/>
                    <a:ext cx="1434946" cy="584775"/>
                  </a:xfrm>
                  <a:prstGeom prst="rect">
                    <a:avLst/>
                  </a:prstGeom>
                  <a:noFill/>
                </p:spPr>
                <p:txBody>
                  <a:bodyPr wrap="square" rtlCol="0">
                    <a:spAutoFit/>
                  </a:bodyPr>
                  <a:lstStyle/>
                  <a:p>
                    <a:pPr algn="ctr"/>
                    <a:r>
                      <a:rPr lang="en-US" sz="1600">
                        <a:ea typeface="Amazon Ember Light" panose="020B0403020204020204" pitchFamily="34" charset="0"/>
                        <a:cs typeface="Arial" panose="020B0604020202020204" pitchFamily="34" charset="0"/>
                      </a:rPr>
                      <a:t>Customer gateway</a:t>
                    </a:r>
                  </a:p>
                </p:txBody>
              </p:sp>
            </p:grpSp>
            <p:grpSp>
              <p:nvGrpSpPr>
                <p:cNvPr id="77" name="Group 76">
                  <a:extLst>
                    <a:ext uri="{FF2B5EF4-FFF2-40B4-BE49-F238E27FC236}">
                      <a16:creationId xmlns:a16="http://schemas.microsoft.com/office/drawing/2014/main" id="{17E943C9-6527-4553-BBE5-85C2577BADA5}"/>
                    </a:ext>
                  </a:extLst>
                </p:cNvPr>
                <p:cNvGrpSpPr/>
                <p:nvPr/>
              </p:nvGrpSpPr>
              <p:grpSpPr>
                <a:xfrm>
                  <a:off x="8544450" y="5191758"/>
                  <a:ext cx="2239716" cy="1549126"/>
                  <a:chOff x="8544450" y="5004083"/>
                  <a:chExt cx="2239716" cy="1549126"/>
                </a:xfrm>
              </p:grpSpPr>
              <p:sp>
                <p:nvSpPr>
                  <p:cNvPr id="57" name="TextBox 56">
                    <a:extLst>
                      <a:ext uri="{FF2B5EF4-FFF2-40B4-BE49-F238E27FC236}">
                        <a16:creationId xmlns:a16="http://schemas.microsoft.com/office/drawing/2014/main" id="{6A1B03FC-5C22-48F1-9120-18A8AC1EBD9A}"/>
                      </a:ext>
                    </a:extLst>
                  </p:cNvPr>
                  <p:cNvSpPr txBox="1"/>
                  <p:nvPr/>
                </p:nvSpPr>
                <p:spPr>
                  <a:xfrm>
                    <a:off x="8544450" y="5968434"/>
                    <a:ext cx="2239716"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Corporate data center:</a:t>
                    </a:r>
                    <a:br>
                      <a:rPr lang="en-US" sz="1600">
                        <a:ea typeface="Amazon Ember Light" panose="020B0403020204020204" pitchFamily="34" charset="0"/>
                        <a:cs typeface="Arial" panose="020B0604020202020204" pitchFamily="34" charset="0"/>
                      </a:rPr>
                    </a:br>
                    <a:r>
                      <a:rPr lang="en-US" sz="1600">
                        <a:solidFill>
                          <a:schemeClr val="accent6"/>
                        </a:solidFill>
                        <a:ea typeface="Amazon Ember Light" panose="020B0403020204020204" pitchFamily="34" charset="0"/>
                        <a:cs typeface="Arial" panose="020B0604020202020204" pitchFamily="34" charset="0"/>
                      </a:rPr>
                      <a:t>192.168.10.0/24</a:t>
                    </a:r>
                  </a:p>
                </p:txBody>
              </p:sp>
              <p:pic>
                <p:nvPicPr>
                  <p:cNvPr id="58" name="Graphic 57">
                    <a:extLst>
                      <a:ext uri="{FF2B5EF4-FFF2-40B4-BE49-F238E27FC236}">
                        <a16:creationId xmlns:a16="http://schemas.microsoft.com/office/drawing/2014/main" id="{A8F1D948-9D27-43FE-8003-0C05D4FA83A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7108" y="5004083"/>
                    <a:ext cx="914400" cy="986166"/>
                  </a:xfrm>
                  <a:prstGeom prst="rect">
                    <a:avLst/>
                  </a:prstGeom>
                </p:spPr>
              </p:pic>
            </p:grpSp>
          </p:grpSp>
          <p:grpSp>
            <p:nvGrpSpPr>
              <p:cNvPr id="4" name="Group 3">
                <a:extLst>
                  <a:ext uri="{FF2B5EF4-FFF2-40B4-BE49-F238E27FC236}">
                    <a16:creationId xmlns:a16="http://schemas.microsoft.com/office/drawing/2014/main" id="{F889269D-2DAE-45F9-AC7E-423B83363892}"/>
                  </a:ext>
                </a:extLst>
              </p:cNvPr>
              <p:cNvGrpSpPr/>
              <p:nvPr/>
            </p:nvGrpSpPr>
            <p:grpSpPr>
              <a:xfrm>
                <a:off x="152401" y="1273546"/>
                <a:ext cx="6701095" cy="5191619"/>
                <a:chOff x="152401" y="1273546"/>
                <a:chExt cx="6701095" cy="5191619"/>
              </a:xfrm>
            </p:grpSpPr>
            <p:sp>
              <p:nvSpPr>
                <p:cNvPr id="8" name="Rectangle 7">
                  <a:extLst>
                    <a:ext uri="{FF2B5EF4-FFF2-40B4-BE49-F238E27FC236}">
                      <a16:creationId xmlns:a16="http://schemas.microsoft.com/office/drawing/2014/main" id="{7C76DE27-2F19-4E6C-BFDC-621A4B422AE3}"/>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1" name="Group 10">
                  <a:extLst>
                    <a:ext uri="{FF2B5EF4-FFF2-40B4-BE49-F238E27FC236}">
                      <a16:creationId xmlns:a16="http://schemas.microsoft.com/office/drawing/2014/main" id="{79E3B37F-B234-4688-8CDB-680EB58BA945}"/>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CC343EE9-BB60-4306-B44E-AAE06ED93752}"/>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subnet:10.1.0.0/24</a:t>
                    </a:r>
                  </a:p>
                </p:txBody>
              </p:sp>
              <p:pic>
                <p:nvPicPr>
                  <p:cNvPr id="13" name="Graphic 12">
                    <a:extLst>
                      <a:ext uri="{FF2B5EF4-FFF2-40B4-BE49-F238E27FC236}">
                        <a16:creationId xmlns:a16="http://schemas.microsoft.com/office/drawing/2014/main" id="{A494222C-1090-4921-BE54-B440907A79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2970" y="2883528"/>
                    <a:ext cx="457200" cy="457200"/>
                  </a:xfrm>
                  <a:prstGeom prst="rect">
                    <a:avLst/>
                  </a:prstGeom>
                </p:spPr>
              </p:pic>
            </p:grpSp>
            <p:grpSp>
              <p:nvGrpSpPr>
                <p:cNvPr id="20" name="Group 19">
                  <a:extLst>
                    <a:ext uri="{FF2B5EF4-FFF2-40B4-BE49-F238E27FC236}">
                      <a16:creationId xmlns:a16="http://schemas.microsoft.com/office/drawing/2014/main" id="{AB29B062-CBDA-48D8-B5D7-79F2B8105BEB}"/>
                    </a:ext>
                  </a:extLst>
                </p:cNvPr>
                <p:cNvGrpSpPr/>
                <p:nvPr/>
              </p:nvGrpSpPr>
              <p:grpSpPr>
                <a:xfrm>
                  <a:off x="1315652" y="4508371"/>
                  <a:ext cx="3202243" cy="1373958"/>
                  <a:chOff x="1952968" y="4411386"/>
                  <a:chExt cx="3202243" cy="1373958"/>
                </a:xfrm>
              </p:grpSpPr>
              <p:sp>
                <p:nvSpPr>
                  <p:cNvPr id="21" name="Rectangle 20">
                    <a:extLst>
                      <a:ext uri="{FF2B5EF4-FFF2-40B4-BE49-F238E27FC236}">
                        <a16:creationId xmlns:a16="http://schemas.microsoft.com/office/drawing/2014/main" id="{28D07004-D6D8-4640-A909-9B58A94D51F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22" name="Graphic 21">
                    <a:extLst>
                      <a:ext uri="{FF2B5EF4-FFF2-40B4-BE49-F238E27FC236}">
                        <a16:creationId xmlns:a16="http://schemas.microsoft.com/office/drawing/2014/main" id="{0D035CB2-361E-4A28-AE7D-2D72AB73DC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2969" y="4411386"/>
                    <a:ext cx="457200" cy="457200"/>
                  </a:xfrm>
                  <a:prstGeom prst="rect">
                    <a:avLst/>
                  </a:prstGeom>
                </p:spPr>
              </p:pic>
            </p:grpSp>
            <p:cxnSp>
              <p:nvCxnSpPr>
                <p:cNvPr id="25" name="Straight Arrow Connector 24">
                  <a:extLst>
                    <a:ext uri="{FF2B5EF4-FFF2-40B4-BE49-F238E27FC236}">
                      <a16:creationId xmlns:a16="http://schemas.microsoft.com/office/drawing/2014/main" id="{CC5FA206-1D7C-4FC6-93D0-527493DEEA0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19E28968-5786-4E93-B223-A47EFDE9FF6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sp>
              <p:nvSpPr>
                <p:cNvPr id="29" name="Rectangle 28">
                  <a:extLst>
                    <a:ext uri="{FF2B5EF4-FFF2-40B4-BE49-F238E27FC236}">
                      <a16:creationId xmlns:a16="http://schemas.microsoft.com/office/drawing/2014/main" id="{181C6A07-C0B0-40C3-AE1C-777FBC3057CD}"/>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ea"/>
                      <a:cs typeface="+mn-cs"/>
                    </a:rPr>
                    <a:t> </a:t>
                  </a:r>
                  <a:r>
                    <a:rPr kumimoji="0" lang="en-US" sz="1600" b="0" i="0" u="none" strike="noStrike" kern="0" cap="none" spc="0" normalizeH="0" baseline="0" noProof="0" dirty="0">
                      <a:ln>
                        <a:noFill/>
                      </a:ln>
                      <a:solidFill>
                        <a:sysClr val="windowText" lastClr="000000"/>
                      </a:solidFill>
                      <a:effectLst/>
                      <a:uLnTx/>
                      <a:uFillTx/>
                      <a:ea typeface="+mn-ea"/>
                      <a:cs typeface="+mn-cs"/>
                    </a:rPr>
                    <a:t>AWS Cloud</a:t>
                  </a:r>
                </a:p>
              </p:txBody>
            </p:sp>
            <p:pic>
              <p:nvPicPr>
                <p:cNvPr id="30" name="Graphic 29">
                  <a:extLst>
                    <a:ext uri="{FF2B5EF4-FFF2-40B4-BE49-F238E27FC236}">
                      <a16:creationId xmlns:a16="http://schemas.microsoft.com/office/drawing/2014/main" id="{8880D3C7-6209-41DD-9B37-8749443CA7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01" y="1273546"/>
                  <a:ext cx="457200" cy="457200"/>
                </a:xfrm>
                <a:prstGeom prst="rect">
                  <a:avLst/>
                </a:prstGeom>
              </p:spPr>
            </p:pic>
            <p:sp>
              <p:nvSpPr>
                <p:cNvPr id="32" name="Rectangle 31">
                  <a:extLst>
                    <a:ext uri="{FF2B5EF4-FFF2-40B4-BE49-F238E27FC236}">
                      <a16:creationId xmlns:a16="http://schemas.microsoft.com/office/drawing/2014/main" id="{B14C4A37-EC8E-404F-87A3-50BE30621B56}"/>
                    </a:ext>
                  </a:extLst>
                </p:cNvPr>
                <p:cNvSpPr/>
                <p:nvPr/>
              </p:nvSpPr>
              <p:spPr>
                <a:xfrm>
                  <a:off x="280551" y="1888174"/>
                  <a:ext cx="6329066" cy="446817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33" name="Graphic 32">
                  <a:extLst>
                    <a:ext uri="{FF2B5EF4-FFF2-40B4-BE49-F238E27FC236}">
                      <a16:creationId xmlns:a16="http://schemas.microsoft.com/office/drawing/2014/main" id="{CD088023-4B5C-48D1-88DC-209A69502E0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551" y="1888174"/>
                  <a:ext cx="457200" cy="457200"/>
                </a:xfrm>
                <a:prstGeom prst="rect">
                  <a:avLst/>
                </a:prstGeom>
              </p:spPr>
            </p:pic>
            <p:sp>
              <p:nvSpPr>
                <p:cNvPr id="35" name="Rectangle 34">
                  <a:extLst>
                    <a:ext uri="{FF2B5EF4-FFF2-40B4-BE49-F238E27FC236}">
                      <a16:creationId xmlns:a16="http://schemas.microsoft.com/office/drawing/2014/main" id="{D84C0A9E-4F9C-4AC3-AD6E-F4FED31FE79F}"/>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36" name="Graphic 35">
                  <a:extLst>
                    <a:ext uri="{FF2B5EF4-FFF2-40B4-BE49-F238E27FC236}">
                      <a16:creationId xmlns:a16="http://schemas.microsoft.com/office/drawing/2014/main" id="{CCCB30E3-5CE7-46D1-A33B-0AFBDCEF119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1948" y="2624640"/>
                  <a:ext cx="457200" cy="457200"/>
                </a:xfrm>
                <a:prstGeom prst="rect">
                  <a:avLst/>
                </a:prstGeom>
              </p:spPr>
            </p:pic>
            <p:pic>
              <p:nvPicPr>
                <p:cNvPr id="45" name="Graphic 44">
                  <a:extLst>
                    <a:ext uri="{FF2B5EF4-FFF2-40B4-BE49-F238E27FC236}">
                      <a16:creationId xmlns:a16="http://schemas.microsoft.com/office/drawing/2014/main" id="{FA931712-A754-4340-80DA-E5F1AF1710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04025" y="4130056"/>
                  <a:ext cx="469900" cy="469900"/>
                </a:xfrm>
                <a:prstGeom prst="rect">
                  <a:avLst/>
                </a:prstGeom>
              </p:spPr>
            </p:pic>
            <p:pic>
              <p:nvPicPr>
                <p:cNvPr id="65" name="Graphic 64">
                  <a:extLst>
                    <a:ext uri="{FF2B5EF4-FFF2-40B4-BE49-F238E27FC236}">
                      <a16:creationId xmlns:a16="http://schemas.microsoft.com/office/drawing/2014/main" id="{AA285A80-864A-4466-BC36-7051F2D8E4B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13394" y="3575540"/>
                  <a:ext cx="457200" cy="457200"/>
                </a:xfrm>
                <a:prstGeom prst="rect">
                  <a:avLst/>
                </a:prstGeom>
              </p:spPr>
            </p:pic>
            <p:sp>
              <p:nvSpPr>
                <p:cNvPr id="71" name="TextBox 70">
                  <a:extLst>
                    <a:ext uri="{FF2B5EF4-FFF2-40B4-BE49-F238E27FC236}">
                      <a16:creationId xmlns:a16="http://schemas.microsoft.com/office/drawing/2014/main" id="{A52BA115-F2EE-4C2E-8241-23F2F8E41FBB}"/>
                    </a:ext>
                  </a:extLst>
                </p:cNvPr>
                <p:cNvSpPr txBox="1"/>
                <p:nvPr/>
              </p:nvSpPr>
              <p:spPr>
                <a:xfrm>
                  <a:off x="5665128" y="4571072"/>
                  <a:ext cx="947695" cy="830997"/>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Virtual</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a:t>
                  </a:r>
                  <a:r>
                    <a:rPr lang="en-US" sz="1600">
                      <a:solidFill>
                        <a:schemeClr val="accent6"/>
                      </a:solidFill>
                      <a:ea typeface="Amazon Ember Light" panose="020B0403020204020204" pitchFamily="34" charset="0"/>
                      <a:cs typeface="Arial" panose="020B0604020202020204" pitchFamily="34" charset="0"/>
                    </a:rPr>
                    <a:t>vgw-id</a:t>
                  </a:r>
                  <a:r>
                    <a:rPr lang="en-US" sz="1600">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F9BB8A9B-3A26-4A51-A163-706B7162A68C}"/>
                    </a:ext>
                  </a:extLst>
                </p:cNvPr>
                <p:cNvSpPr txBox="1"/>
                <p:nvPr/>
              </p:nvSpPr>
              <p:spPr>
                <a:xfrm>
                  <a:off x="4863012"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pic>
              <p:nvPicPr>
                <p:cNvPr id="91" name="Graphic 90">
                  <a:extLst>
                    <a:ext uri="{FF2B5EF4-FFF2-40B4-BE49-F238E27FC236}">
                      <a16:creationId xmlns:a16="http://schemas.microsoft.com/office/drawing/2014/main" id="{4FA3F02D-A9D5-4751-B386-D597C72CD2D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93707" y="4147856"/>
                  <a:ext cx="469900" cy="469900"/>
                </a:xfrm>
                <a:prstGeom prst="rect">
                  <a:avLst/>
                </a:prstGeom>
              </p:spPr>
            </p:pic>
          </p:grpSp>
        </p:grpSp>
        <p:cxnSp>
          <p:nvCxnSpPr>
            <p:cNvPr id="17" name="Elbow Connector 16">
              <a:extLst>
                <a:ext uri="{FF2B5EF4-FFF2-40B4-BE49-F238E27FC236}">
                  <a16:creationId xmlns:a16="http://schemas.microsoft.com/office/drawing/2014/main" id="{26870375-A289-64CD-3856-3DDE6269E445}"/>
                </a:ext>
              </a:extLst>
            </p:cNvPr>
            <p:cNvCxnSpPr>
              <a:cxnSpLocks/>
              <a:endCxn id="91" idx="1"/>
            </p:cNvCxnSpPr>
            <p:nvPr/>
          </p:nvCxnSpPr>
          <p:spPr>
            <a:xfrm flipV="1">
              <a:off x="3356543" y="4363082"/>
              <a:ext cx="1723113" cy="1019263"/>
            </a:xfrm>
            <a:prstGeom prst="bentConnector3">
              <a:avLst>
                <a:gd name="adj1" fmla="val 69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60F07CB-BF32-70F9-C692-FC5F17EA3E0D}"/>
                </a:ext>
              </a:extLst>
            </p:cNvPr>
            <p:cNvCxnSpPr>
              <a:stCxn id="45" idx="3"/>
              <a:endCxn id="23" idx="1"/>
            </p:cNvCxnSpPr>
            <p:nvPr/>
          </p:nvCxnSpPr>
          <p:spPr>
            <a:xfrm flipV="1">
              <a:off x="6459874" y="3062116"/>
              <a:ext cx="743238" cy="128316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25CDBD5-648E-942C-0B01-7E28E37F7E1E}"/>
                </a:ext>
              </a:extLst>
            </p:cNvPr>
            <p:cNvCxnSpPr>
              <a:cxnSpLocks/>
            </p:cNvCxnSpPr>
            <p:nvPr/>
          </p:nvCxnSpPr>
          <p:spPr>
            <a:xfrm rot="16200000" flipH="1">
              <a:off x="8153200" y="3488246"/>
              <a:ext cx="697113" cy="34518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B06E499-FCFC-CFE1-A434-9F4678C6866F}"/>
                </a:ext>
              </a:extLst>
            </p:cNvPr>
            <p:cNvCxnSpPr>
              <a:cxnSpLocks/>
            </p:cNvCxnSpPr>
            <p:nvPr/>
          </p:nvCxnSpPr>
          <p:spPr>
            <a:xfrm>
              <a:off x="8950429" y="4299846"/>
              <a:ext cx="399826" cy="131901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03182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070041-7D32-5319-9FEA-727B80057A3B}"/>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2" name="Title 1">
            <a:extLst>
              <a:ext uri="{FF2B5EF4-FFF2-40B4-BE49-F238E27FC236}">
                <a16:creationId xmlns:a16="http://schemas.microsoft.com/office/drawing/2014/main" id="{6ABB2A4A-0C43-4847-9633-33F2DBF9BBFA}"/>
              </a:ext>
            </a:extLst>
          </p:cNvPr>
          <p:cNvSpPr>
            <a:spLocks noGrp="1"/>
          </p:cNvSpPr>
          <p:nvPr>
            <p:ph type="title"/>
          </p:nvPr>
        </p:nvSpPr>
        <p:spPr/>
        <p:txBody>
          <a:bodyPr>
            <a:normAutofit/>
          </a:bodyPr>
          <a:lstStyle/>
          <a:p>
            <a:r>
              <a:rPr lang="en-US"/>
              <a:t>AWS Direct Connect</a:t>
            </a:r>
          </a:p>
        </p:txBody>
      </p:sp>
      <p:grpSp>
        <p:nvGrpSpPr>
          <p:cNvPr id="47" name="Group 46" descr="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FA06167B-7E9C-BB49-20B0-1F811602345C}"/>
              </a:ext>
            </a:extLst>
          </p:cNvPr>
          <p:cNvGrpSpPr/>
          <p:nvPr/>
        </p:nvGrpSpPr>
        <p:grpSpPr>
          <a:xfrm>
            <a:off x="152401" y="1197346"/>
            <a:ext cx="10631765" cy="5467338"/>
            <a:chOff x="152401" y="1197346"/>
            <a:chExt cx="10631765" cy="5467338"/>
          </a:xfrm>
        </p:grpSpPr>
        <p:grpSp>
          <p:nvGrpSpPr>
            <p:cNvPr id="5" name="Group 4"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639D2DC3-AD60-40F3-BAD1-85D7AD96E8F6}"/>
                </a:ext>
              </a:extLst>
            </p:cNvPr>
            <p:cNvGrpSpPr/>
            <p:nvPr/>
          </p:nvGrpSpPr>
          <p:grpSpPr>
            <a:xfrm>
              <a:off x="152401" y="1197346"/>
              <a:ext cx="10631765" cy="5467338"/>
              <a:chOff x="152401" y="1273546"/>
              <a:chExt cx="10631765" cy="5467338"/>
            </a:xfrm>
          </p:grpSpPr>
          <p:sp>
            <p:nvSpPr>
              <p:cNvPr id="6" name="Rectangle 5">
                <a:extLst>
                  <a:ext uri="{FF2B5EF4-FFF2-40B4-BE49-F238E27FC236}">
                    <a16:creationId xmlns:a16="http://schemas.microsoft.com/office/drawing/2014/main" id="{92C2A192-2434-43FA-B323-A1B73C8C9700}"/>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7" name="Group 6">
                <a:extLst>
                  <a:ext uri="{FF2B5EF4-FFF2-40B4-BE49-F238E27FC236}">
                    <a16:creationId xmlns:a16="http://schemas.microsoft.com/office/drawing/2014/main" id="{7DF71FC1-E5EB-487D-A700-7FD79F391467}"/>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8" name="Rectangle 7">
                  <a:extLst>
                    <a:ext uri="{FF2B5EF4-FFF2-40B4-BE49-F238E27FC236}">
                      <a16:creationId xmlns:a16="http://schemas.microsoft.com/office/drawing/2014/main" id="{DB30EB6E-397F-46FF-BED2-0F073C1A232A}"/>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subnet:10.1.0.0/24</a:t>
                  </a:r>
                </a:p>
              </p:txBody>
            </p:sp>
            <p:pic>
              <p:nvPicPr>
                <p:cNvPr id="9" name="Graphic 8">
                  <a:extLst>
                    <a:ext uri="{FF2B5EF4-FFF2-40B4-BE49-F238E27FC236}">
                      <a16:creationId xmlns:a16="http://schemas.microsoft.com/office/drawing/2014/main" id="{B1DD4D74-CB70-4BB7-9DFE-142155E11D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12" name="Group 11">
                <a:extLst>
                  <a:ext uri="{FF2B5EF4-FFF2-40B4-BE49-F238E27FC236}">
                    <a16:creationId xmlns:a16="http://schemas.microsoft.com/office/drawing/2014/main" id="{81D23B1A-42CB-4AEF-A99B-118048033B48}"/>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13" name="Rectangle 12">
                  <a:extLst>
                    <a:ext uri="{FF2B5EF4-FFF2-40B4-BE49-F238E27FC236}">
                      <a16:creationId xmlns:a16="http://schemas.microsoft.com/office/drawing/2014/main" id="{D66D1770-1167-41FB-B9F3-1F701D1801B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14" name="Graphic 13">
                  <a:extLst>
                    <a:ext uri="{FF2B5EF4-FFF2-40B4-BE49-F238E27FC236}">
                      <a16:creationId xmlns:a16="http://schemas.microsoft.com/office/drawing/2014/main" id="{231942A6-CE44-4EC1-9DBE-0AD9EEA23C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15" name="Graphic 14">
                <a:extLst>
                  <a:ext uri="{FF2B5EF4-FFF2-40B4-BE49-F238E27FC236}">
                    <a16:creationId xmlns:a16="http://schemas.microsoft.com/office/drawing/2014/main" id="{C241922F-7DF5-4C85-BFE9-8FBFB01BBD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7163" y="1361103"/>
                <a:ext cx="1280160" cy="1280160"/>
              </a:xfrm>
              <a:prstGeom prst="rect">
                <a:avLst/>
              </a:prstGeom>
            </p:spPr>
          </p:pic>
          <p:cxnSp>
            <p:nvCxnSpPr>
              <p:cNvPr id="16" name="Straight Arrow Connector 15">
                <a:extLst>
                  <a:ext uri="{FF2B5EF4-FFF2-40B4-BE49-F238E27FC236}">
                    <a16:creationId xmlns:a16="http://schemas.microsoft.com/office/drawing/2014/main" id="{565B7E94-353F-4B20-A00D-F61C2A91BAB5}"/>
                  </a:ext>
                  <a:ext uri="{C183D7F6-B498-43B3-948B-1728B52AA6E4}">
                    <adec:decorative xmlns:adec="http://schemas.microsoft.com/office/drawing/2017/decorative" val="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BA77A3F-A9D1-4CEB-9382-93C185B1DF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18" name="TextBox 17">
                <a:extLst>
                  <a:ext uri="{FF2B5EF4-FFF2-40B4-BE49-F238E27FC236}">
                    <a16:creationId xmlns:a16="http://schemas.microsoft.com/office/drawing/2014/main" id="{8848FA08-0DD7-4D3B-9219-25E1EF4D9269}"/>
                  </a:ext>
                </a:extLst>
              </p:cNvPr>
              <p:cNvSpPr txBox="1"/>
              <p:nvPr/>
            </p:nvSpPr>
            <p:spPr>
              <a:xfrm>
                <a:off x="6910893" y="2229637"/>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19" name="Rectangle 18">
                <a:extLst>
                  <a:ext uri="{FF2B5EF4-FFF2-40B4-BE49-F238E27FC236}">
                    <a16:creationId xmlns:a16="http://schemas.microsoft.com/office/drawing/2014/main" id="{E6D7E821-968F-4E3A-888F-CCDEB5876BE5}"/>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20" name="Graphic 19">
                <a:extLst>
                  <a:ext uri="{FF2B5EF4-FFF2-40B4-BE49-F238E27FC236}">
                    <a16:creationId xmlns:a16="http://schemas.microsoft.com/office/drawing/2014/main" id="{A3472748-239B-4D0B-9664-448B80B34C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sp>
            <p:nvSpPr>
              <p:cNvPr id="21" name="Rectangle 20">
                <a:extLst>
                  <a:ext uri="{FF2B5EF4-FFF2-40B4-BE49-F238E27FC236}">
                    <a16:creationId xmlns:a16="http://schemas.microsoft.com/office/drawing/2014/main" id="{47B3011B-A2CD-4112-84DC-9C93D5B69097}"/>
                  </a:ext>
                </a:extLst>
              </p:cNvPr>
              <p:cNvSpPr/>
              <p:nvPr/>
            </p:nvSpPr>
            <p:spPr>
              <a:xfrm>
                <a:off x="280551" y="1888174"/>
                <a:ext cx="6329066"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22" name="Graphic 21">
                <a:extLst>
                  <a:ext uri="{FF2B5EF4-FFF2-40B4-BE49-F238E27FC236}">
                    <a16:creationId xmlns:a16="http://schemas.microsoft.com/office/drawing/2014/main" id="{F8D92709-762D-4E52-A28A-19DD3A2B96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sp>
            <p:nvSpPr>
              <p:cNvPr id="23" name="Rectangle 22">
                <a:extLst>
                  <a:ext uri="{FF2B5EF4-FFF2-40B4-BE49-F238E27FC236}">
                    <a16:creationId xmlns:a16="http://schemas.microsoft.com/office/drawing/2014/main" id="{AC2EB14A-8DFE-4A3D-A8C2-C9D87489922C}"/>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4" name="Graphic 23">
                <a:extLst>
                  <a:ext uri="{FF2B5EF4-FFF2-40B4-BE49-F238E27FC236}">
                    <a16:creationId xmlns:a16="http://schemas.microsoft.com/office/drawing/2014/main" id="{176C253B-8982-4EC8-B520-986DC774E80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75D94EC6-E869-43EA-9996-9673EB79654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025" y="4130056"/>
                <a:ext cx="469900" cy="469900"/>
              </a:xfrm>
              <a:prstGeom prst="rect">
                <a:avLst/>
              </a:prstGeom>
            </p:spPr>
          </p:pic>
          <p:grpSp>
            <p:nvGrpSpPr>
              <p:cNvPr id="30" name="Group 29">
                <a:extLst>
                  <a:ext uri="{FF2B5EF4-FFF2-40B4-BE49-F238E27FC236}">
                    <a16:creationId xmlns:a16="http://schemas.microsoft.com/office/drawing/2014/main" id="{CF35CA2E-8705-4B89-8313-7713EA25C075}"/>
                  </a:ext>
                </a:extLst>
              </p:cNvPr>
              <p:cNvGrpSpPr/>
              <p:nvPr/>
            </p:nvGrpSpPr>
            <p:grpSpPr>
              <a:xfrm>
                <a:off x="7877496" y="4297139"/>
                <a:ext cx="1389674" cy="1034642"/>
                <a:chOff x="7877496" y="4130881"/>
                <a:chExt cx="1389674" cy="1034642"/>
              </a:xfrm>
            </p:grpSpPr>
            <p:pic>
              <p:nvPicPr>
                <p:cNvPr id="31" name="Graphic 30">
                  <a:extLst>
                    <a:ext uri="{FF2B5EF4-FFF2-40B4-BE49-F238E27FC236}">
                      <a16:creationId xmlns:a16="http://schemas.microsoft.com/office/drawing/2014/main" id="{BB5CB69C-1E57-43DC-B9F0-DF597A6037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37382" y="4130881"/>
                  <a:ext cx="469900" cy="469900"/>
                </a:xfrm>
                <a:prstGeom prst="rect">
                  <a:avLst/>
                </a:prstGeom>
              </p:spPr>
            </p:pic>
            <p:sp>
              <p:nvSpPr>
                <p:cNvPr id="32" name="TextBox 31">
                  <a:extLst>
                    <a:ext uri="{FF2B5EF4-FFF2-40B4-BE49-F238E27FC236}">
                      <a16:creationId xmlns:a16="http://schemas.microsoft.com/office/drawing/2014/main" id="{AA4A32F0-CB72-4FD0-A21F-96F23DB6146E}"/>
                    </a:ext>
                  </a:extLst>
                </p:cNvPr>
                <p:cNvSpPr txBox="1"/>
                <p:nvPr/>
              </p:nvSpPr>
              <p:spPr>
                <a:xfrm>
                  <a:off x="7877496" y="4580748"/>
                  <a:ext cx="1389674" cy="584775"/>
                </a:xfrm>
                <a:prstGeom prst="rect">
                  <a:avLst/>
                </a:prstGeom>
                <a:noFill/>
              </p:spPr>
              <p:txBody>
                <a:bodyPr wrap="square" rtlCol="0">
                  <a:spAutoFit/>
                </a:bodyPr>
                <a:lstStyle/>
                <a:p>
                  <a:pPr algn="ctr"/>
                  <a:r>
                    <a:rPr lang="en-US" sz="1600">
                      <a:ea typeface="Amazon Ember Light" panose="020B0403020204020204" pitchFamily="34" charset="0"/>
                      <a:cs typeface="Arial" panose="020B0604020202020204" pitchFamily="34" charset="0"/>
                    </a:rPr>
                    <a:t>Customer gateway</a:t>
                  </a:r>
                </a:p>
              </p:txBody>
            </p:sp>
          </p:grpSp>
          <p:grpSp>
            <p:nvGrpSpPr>
              <p:cNvPr id="33" name="Group 32">
                <a:extLst>
                  <a:ext uri="{FF2B5EF4-FFF2-40B4-BE49-F238E27FC236}">
                    <a16:creationId xmlns:a16="http://schemas.microsoft.com/office/drawing/2014/main" id="{8D9BE422-8154-4FDE-BBF5-3249FF17EEE2}"/>
                  </a:ext>
                </a:extLst>
              </p:cNvPr>
              <p:cNvGrpSpPr/>
              <p:nvPr/>
            </p:nvGrpSpPr>
            <p:grpSpPr>
              <a:xfrm>
                <a:off x="8544450" y="5191758"/>
                <a:ext cx="2239716" cy="1549126"/>
                <a:chOff x="8544450" y="5004083"/>
                <a:chExt cx="2239716" cy="1549126"/>
              </a:xfrm>
            </p:grpSpPr>
            <p:sp>
              <p:nvSpPr>
                <p:cNvPr id="34" name="TextBox 33">
                  <a:extLst>
                    <a:ext uri="{FF2B5EF4-FFF2-40B4-BE49-F238E27FC236}">
                      <a16:creationId xmlns:a16="http://schemas.microsoft.com/office/drawing/2014/main" id="{C0B1FBA2-4B0F-434D-AD43-2AD6BBE2CD6D}"/>
                    </a:ext>
                  </a:extLst>
                </p:cNvPr>
                <p:cNvSpPr txBox="1"/>
                <p:nvPr/>
              </p:nvSpPr>
              <p:spPr>
                <a:xfrm>
                  <a:off x="8544450" y="5968434"/>
                  <a:ext cx="2239716"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Corporate data center:</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192.168.10.0/24</a:t>
                  </a:r>
                </a:p>
              </p:txBody>
            </p:sp>
            <p:pic>
              <p:nvPicPr>
                <p:cNvPr id="35" name="Graphic 34">
                  <a:extLst>
                    <a:ext uri="{FF2B5EF4-FFF2-40B4-BE49-F238E27FC236}">
                      <a16:creationId xmlns:a16="http://schemas.microsoft.com/office/drawing/2014/main" id="{BD8A6215-3D35-40B6-8BA3-03E6F332B5D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07108" y="5004083"/>
                  <a:ext cx="914400" cy="986166"/>
                </a:xfrm>
                <a:prstGeom prst="rect">
                  <a:avLst/>
                </a:prstGeom>
              </p:spPr>
            </p:pic>
          </p:grpSp>
          <p:pic>
            <p:nvPicPr>
              <p:cNvPr id="36" name="Graphic 35">
                <a:extLst>
                  <a:ext uri="{FF2B5EF4-FFF2-40B4-BE49-F238E27FC236}">
                    <a16:creationId xmlns:a16="http://schemas.microsoft.com/office/drawing/2014/main" id="{B2031B8F-79F0-40B0-A09E-20606D6FCA6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3394" y="3575540"/>
                <a:ext cx="457200" cy="457200"/>
              </a:xfrm>
              <a:prstGeom prst="rect">
                <a:avLst/>
              </a:prstGeom>
            </p:spPr>
          </p:pic>
          <p:sp>
            <p:nvSpPr>
              <p:cNvPr id="37" name="TextBox 36">
                <a:extLst>
                  <a:ext uri="{FF2B5EF4-FFF2-40B4-BE49-F238E27FC236}">
                    <a16:creationId xmlns:a16="http://schemas.microsoft.com/office/drawing/2014/main" id="{A4493FF0-808E-47A3-8AC7-37DC9B8E8E8A}"/>
                  </a:ext>
                </a:extLst>
              </p:cNvPr>
              <p:cNvSpPr txBox="1"/>
              <p:nvPr/>
            </p:nvSpPr>
            <p:spPr>
              <a:xfrm>
                <a:off x="5668334" y="4571072"/>
                <a:ext cx="941283"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Virtual</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p>
            </p:txBody>
          </p:sp>
          <p:pic>
            <p:nvPicPr>
              <p:cNvPr id="44" name="Graphic 43">
                <a:extLst>
                  <a:ext uri="{FF2B5EF4-FFF2-40B4-BE49-F238E27FC236}">
                    <a16:creationId xmlns:a16="http://schemas.microsoft.com/office/drawing/2014/main" id="{C0ACD156-3366-4255-84DD-0BF421B2346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3093" y="3029951"/>
                <a:ext cx="711200" cy="711200"/>
              </a:xfrm>
              <a:prstGeom prst="rect">
                <a:avLst/>
              </a:prstGeom>
            </p:spPr>
          </p:pic>
          <p:sp>
            <p:nvSpPr>
              <p:cNvPr id="45" name="TextBox 44">
                <a:extLst>
                  <a:ext uri="{FF2B5EF4-FFF2-40B4-BE49-F238E27FC236}">
                    <a16:creationId xmlns:a16="http://schemas.microsoft.com/office/drawing/2014/main" id="{3441B3C0-0402-4450-95D5-BAA66F3A511E}"/>
                  </a:ext>
                </a:extLst>
              </p:cNvPr>
              <p:cNvSpPr txBox="1"/>
              <p:nvPr/>
            </p:nvSpPr>
            <p:spPr>
              <a:xfrm>
                <a:off x="6979422" y="3783749"/>
                <a:ext cx="1294329"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AWS Direct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a:t>
                </a:r>
              </a:p>
            </p:txBody>
          </p:sp>
          <p:sp>
            <p:nvSpPr>
              <p:cNvPr id="54" name="TextBox 53">
                <a:extLst>
                  <a:ext uri="{FF2B5EF4-FFF2-40B4-BE49-F238E27FC236}">
                    <a16:creationId xmlns:a16="http://schemas.microsoft.com/office/drawing/2014/main" id="{1D4B8AF4-0885-486D-A860-1E81121D54A0}"/>
                  </a:ext>
                </a:extLst>
              </p:cNvPr>
              <p:cNvSpPr txBox="1"/>
              <p:nvPr/>
            </p:nvSpPr>
            <p:spPr>
              <a:xfrm>
                <a:off x="6159462" y="3506607"/>
                <a:ext cx="825867" cy="584775"/>
              </a:xfrm>
              <a:prstGeom prst="rect">
                <a:avLst/>
              </a:prstGeom>
              <a:solidFill>
                <a:schemeClr val="bg1"/>
              </a:solid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802.1q</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VLAN</a:t>
                </a:r>
              </a:p>
            </p:txBody>
          </p:sp>
          <p:sp>
            <p:nvSpPr>
              <p:cNvPr id="57" name="TextBox 56">
                <a:extLst>
                  <a:ext uri="{FF2B5EF4-FFF2-40B4-BE49-F238E27FC236}">
                    <a16:creationId xmlns:a16="http://schemas.microsoft.com/office/drawing/2014/main" id="{883E0474-8E70-488B-A8F8-B6D8F7B2488F}"/>
                  </a:ext>
                </a:extLst>
              </p:cNvPr>
              <p:cNvSpPr txBox="1"/>
              <p:nvPr/>
            </p:nvSpPr>
            <p:spPr>
              <a:xfrm>
                <a:off x="4849159"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pic>
            <p:nvPicPr>
              <p:cNvPr id="58" name="Graphic 57">
                <a:extLst>
                  <a:ext uri="{FF2B5EF4-FFF2-40B4-BE49-F238E27FC236}">
                    <a16:creationId xmlns:a16="http://schemas.microsoft.com/office/drawing/2014/main" id="{C13CBBCA-3B73-4C60-8C03-C50FF7D5FC7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79854" y="4147856"/>
                <a:ext cx="469900" cy="469900"/>
              </a:xfrm>
              <a:prstGeom prst="rect">
                <a:avLst/>
              </a:prstGeom>
            </p:spPr>
          </p:pic>
        </p:grpSp>
        <p:cxnSp>
          <p:nvCxnSpPr>
            <p:cNvPr id="27" name="Elbow Connector 26">
              <a:extLst>
                <a:ext uri="{FF2B5EF4-FFF2-40B4-BE49-F238E27FC236}">
                  <a16:creationId xmlns:a16="http://schemas.microsoft.com/office/drawing/2014/main" id="{CE2186D6-F014-E1CB-517F-0197720FDBBA}"/>
                </a:ext>
              </a:extLst>
            </p:cNvPr>
            <p:cNvCxnSpPr>
              <a:stCxn id="17" idx="3"/>
              <a:endCxn id="58" idx="1"/>
            </p:cNvCxnSpPr>
            <p:nvPr/>
          </p:nvCxnSpPr>
          <p:spPr>
            <a:xfrm flipV="1">
              <a:off x="3256741" y="4306606"/>
              <a:ext cx="1723113" cy="1042323"/>
            </a:xfrm>
            <a:prstGeom prst="bentConnector3">
              <a:avLst>
                <a:gd name="adj1" fmla="val 69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B2433E2-F63E-4FE6-DF13-7A8933266BCE}"/>
                </a:ext>
              </a:extLst>
            </p:cNvPr>
            <p:cNvCxnSpPr>
              <a:stCxn id="26" idx="3"/>
              <a:endCxn id="44" idx="1"/>
            </p:cNvCxnSpPr>
            <p:nvPr/>
          </p:nvCxnSpPr>
          <p:spPr>
            <a:xfrm flipV="1">
              <a:off x="6373925" y="3309351"/>
              <a:ext cx="889168" cy="97945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46FE83A-7440-0B87-08C4-2CB855EC2D4B}"/>
                </a:ext>
              </a:extLst>
            </p:cNvPr>
            <p:cNvCxnSpPr>
              <a:stCxn id="44" idx="3"/>
              <a:endCxn id="31" idx="0"/>
            </p:cNvCxnSpPr>
            <p:nvPr/>
          </p:nvCxnSpPr>
          <p:spPr>
            <a:xfrm>
              <a:off x="7974293" y="3309351"/>
              <a:ext cx="598039" cy="91158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1D76F7DC-8D3F-BBF7-49DD-027560F594C9}"/>
                </a:ext>
              </a:extLst>
            </p:cNvPr>
            <p:cNvCxnSpPr>
              <a:stCxn id="31" idx="3"/>
              <a:endCxn id="35" idx="1"/>
            </p:cNvCxnSpPr>
            <p:nvPr/>
          </p:nvCxnSpPr>
          <p:spPr>
            <a:xfrm>
              <a:off x="8807282" y="4455889"/>
              <a:ext cx="399826" cy="1152752"/>
            </a:xfrm>
            <a:prstGeom prst="bentConnector3">
              <a:avLst>
                <a:gd name="adj1" fmla="val 61435"/>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705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6F1000-EBC9-0CF9-2AAA-6A1A53EC9FE4}"/>
              </a:ext>
            </a:extLst>
          </p:cNvPr>
          <p:cNvSpPr>
            <a:spLocks noGrp="1"/>
          </p:cNvSpPr>
          <p:nvPr>
            <p:ph type="sldNum" sz="quarter" idx="20"/>
          </p:nvPr>
        </p:nvSpPr>
        <p:spPr/>
        <p:txBody>
          <a:bodyPr/>
          <a:lstStyle/>
          <a:p>
            <a:fld id="{930176A1-BCF0-4712-97A6-6B495F55390B}" type="slidenum">
              <a:rPr lang="en-US" smtClean="0"/>
              <a:pPr/>
              <a:t>26</a:t>
            </a:fld>
            <a:endParaRPr lang="en-US"/>
          </a:p>
        </p:txBody>
      </p:sp>
      <p:sp>
        <p:nvSpPr>
          <p:cNvPr id="2" name="Title 1">
            <a:extLst>
              <a:ext uri="{FF2B5EF4-FFF2-40B4-BE49-F238E27FC236}">
                <a16:creationId xmlns:a16="http://schemas.microsoft.com/office/drawing/2014/main" id="{40849B87-A0DA-42B6-8AA0-FFACB2671C01}"/>
              </a:ext>
            </a:extLst>
          </p:cNvPr>
          <p:cNvSpPr>
            <a:spLocks noGrp="1"/>
          </p:cNvSpPr>
          <p:nvPr>
            <p:ph type="title"/>
          </p:nvPr>
        </p:nvSpPr>
        <p:spPr/>
        <p:txBody>
          <a:bodyPr>
            <a:normAutofit/>
          </a:bodyPr>
          <a:lstStyle/>
          <a:p>
            <a:r>
              <a:rPr lang="en-US"/>
              <a:t>VPC endpoints</a:t>
            </a:r>
          </a:p>
        </p:txBody>
      </p:sp>
      <p:sp>
        <p:nvSpPr>
          <p:cNvPr id="42" name="TextBox 41">
            <a:extLst>
              <a:ext uri="{FF2B5EF4-FFF2-40B4-BE49-F238E27FC236}">
                <a16:creationId xmlns:a16="http://schemas.microsoft.com/office/drawing/2014/main" id="{4AE81213-1538-4901-985A-3E9A46F27398}"/>
              </a:ext>
            </a:extLst>
          </p:cNvPr>
          <p:cNvSpPr txBox="1"/>
          <p:nvPr/>
        </p:nvSpPr>
        <p:spPr>
          <a:xfrm>
            <a:off x="7743906" y="3240435"/>
            <a:ext cx="4395133" cy="3108543"/>
          </a:xfrm>
          <a:prstGeom prst="rect">
            <a:avLst/>
          </a:prstGeom>
          <a:noFill/>
        </p:spPr>
        <p:txBody>
          <a:bodyPr wrap="square" rtlCol="0">
            <a:spAutoFit/>
          </a:bodyPr>
          <a:lstStyle/>
          <a:p>
            <a:r>
              <a:rPr lang="en-US" sz="2800">
                <a:ea typeface="Amazon Ember Light" panose="020B0403020204020204" pitchFamily="34" charset="0"/>
                <a:cs typeface="Amazon Ember Light" panose="020B0403020204020204" pitchFamily="34" charset="0"/>
              </a:rPr>
              <a:t>Two types of endpoints:</a:t>
            </a:r>
          </a:p>
          <a:p>
            <a:pPr marL="457200" indent="-457200">
              <a:buClr>
                <a:schemeClr val="tx1"/>
              </a:buClr>
              <a:buFont typeface="Arial" panose="020B0604020202020204" pitchFamily="34" charset="0"/>
              <a:buChar char="•"/>
            </a:pPr>
            <a:r>
              <a:rPr lang="en-US" sz="2800" b="1">
                <a:solidFill>
                  <a:schemeClr val="accent6"/>
                </a:solidFill>
                <a:ea typeface="Amazon Ember Light" panose="020B0403020204020204" pitchFamily="34" charset="0"/>
                <a:cs typeface="Amazon Ember Light" panose="020B0403020204020204" pitchFamily="34" charset="0"/>
              </a:rPr>
              <a:t>Interface</a:t>
            </a:r>
            <a:r>
              <a:rPr lang="en-US" sz="2800">
                <a:ea typeface="Amazon Ember Light" panose="020B0403020204020204" pitchFamily="34" charset="0"/>
                <a:cs typeface="Amazon Ember Light" panose="020B0403020204020204" pitchFamily="34" charset="0"/>
              </a:rPr>
              <a:t> endpoints (powered by AWS PrivateLink)</a:t>
            </a:r>
          </a:p>
          <a:p>
            <a:pPr marL="457200" indent="-457200">
              <a:buClr>
                <a:schemeClr val="tx1"/>
              </a:buClr>
              <a:buFont typeface="Arial" panose="020B0604020202020204" pitchFamily="34" charset="0"/>
              <a:buChar char="•"/>
            </a:pPr>
            <a:r>
              <a:rPr lang="en-US" sz="2800" b="1">
                <a:solidFill>
                  <a:schemeClr val="accent6"/>
                </a:solidFill>
                <a:ea typeface="Amazon Ember Light" panose="020B0403020204020204" pitchFamily="34" charset="0"/>
                <a:cs typeface="Amazon Ember Light" panose="020B0403020204020204" pitchFamily="34" charset="0"/>
              </a:rPr>
              <a:t>Gateway</a:t>
            </a:r>
            <a:r>
              <a:rPr lang="en-US" sz="2800">
                <a:ea typeface="Amazon Ember Light" panose="020B0403020204020204" pitchFamily="34" charset="0"/>
                <a:cs typeface="Amazon Ember Light" panose="020B0403020204020204" pitchFamily="34" charset="0"/>
              </a:rPr>
              <a:t> endpoints (Amazon S3 and Amazon DynamoDB)</a:t>
            </a:r>
          </a:p>
        </p:txBody>
      </p:sp>
      <p:sp>
        <p:nvSpPr>
          <p:cNvPr id="33" name="TextBox 32">
            <a:extLst>
              <a:ext uri="{FF2B5EF4-FFF2-40B4-BE49-F238E27FC236}">
                <a16:creationId xmlns:a16="http://schemas.microsoft.com/office/drawing/2014/main" id="{1ECEF27B-339F-482B-B567-CF626DE6A8EB}"/>
              </a:ext>
            </a:extLst>
          </p:cNvPr>
          <p:cNvSpPr txBox="1"/>
          <p:nvPr/>
        </p:nvSpPr>
        <p:spPr>
          <a:xfrm>
            <a:off x="7664821" y="1271840"/>
            <a:ext cx="2553904"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32" name="Table 31">
            <a:extLst>
              <a:ext uri="{FF2B5EF4-FFF2-40B4-BE49-F238E27FC236}">
                <a16:creationId xmlns:a16="http://schemas.microsoft.com/office/drawing/2014/main" id="{3814BA56-6487-426F-93C7-E99E4035C20D}"/>
              </a:ext>
            </a:extLst>
          </p:cNvPr>
          <p:cNvGraphicFramePr>
            <a:graphicFrameLocks noGrp="1"/>
          </p:cNvGraphicFramePr>
          <p:nvPr/>
        </p:nvGraphicFramePr>
        <p:xfrm>
          <a:off x="7743906" y="1623616"/>
          <a:ext cx="2467613" cy="132080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1002030">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Amazon S3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a:solidFill>
                            <a:schemeClr val="accent6"/>
                          </a:solidFill>
                        </a:rPr>
                        <a:t>vpcep</a:t>
                      </a:r>
                      <a:r>
                        <a:rPr lang="en-US"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3" name="Group 2" descr="Architectural diagram showing two hostnames that lead to an elastic network interface and then to a VPC endpoint.">
            <a:extLst>
              <a:ext uri="{FF2B5EF4-FFF2-40B4-BE49-F238E27FC236}">
                <a16:creationId xmlns:a16="http://schemas.microsoft.com/office/drawing/2014/main" id="{C2ADFB32-13BE-9632-ECE5-147E83B1A76C}"/>
              </a:ext>
            </a:extLst>
          </p:cNvPr>
          <p:cNvGrpSpPr/>
          <p:nvPr/>
        </p:nvGrpSpPr>
        <p:grpSpPr>
          <a:xfrm>
            <a:off x="152401" y="1210046"/>
            <a:ext cx="7429180" cy="5191619"/>
            <a:chOff x="152401" y="1210046"/>
            <a:chExt cx="7429180" cy="5191619"/>
          </a:xfrm>
        </p:grpSpPr>
        <p:sp>
          <p:nvSpPr>
            <p:cNvPr id="5" name="Rectangle 4">
              <a:extLst>
                <a:ext uri="{FF2B5EF4-FFF2-40B4-BE49-F238E27FC236}">
                  <a16:creationId xmlns:a16="http://schemas.microsoft.com/office/drawing/2014/main" id="{67AB0244-7A41-4AA6-91BB-EB5D4805A53F}"/>
                </a:ext>
                <a:ext uri="{C183D7F6-B498-43B3-948B-1728B52AA6E4}">
                  <adec:decorative xmlns:adec="http://schemas.microsoft.com/office/drawing/2017/decorative" val="1"/>
                </a:ext>
              </a:extLst>
            </p:cNvPr>
            <p:cNvSpPr/>
            <p:nvPr/>
          </p:nvSpPr>
          <p:spPr>
            <a:xfrm>
              <a:off x="1063615" y="2181488"/>
              <a:ext cx="3591473" cy="397570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grpSp>
          <p:nvGrpSpPr>
            <p:cNvPr id="6" name="Group 5">
              <a:extLst>
                <a:ext uri="{FF2B5EF4-FFF2-40B4-BE49-F238E27FC236}">
                  <a16:creationId xmlns:a16="http://schemas.microsoft.com/office/drawing/2014/main" id="{7E90A7D4-7E65-4C84-91E5-FDF56869253D}"/>
                </a:ext>
              </a:extLst>
            </p:cNvPr>
            <p:cNvGrpSpPr/>
            <p:nvPr/>
          </p:nvGrpSpPr>
          <p:grpSpPr>
            <a:xfrm>
              <a:off x="1315653" y="2917013"/>
              <a:ext cx="3200400" cy="1373959"/>
              <a:chOff x="1952969" y="2883528"/>
              <a:chExt cx="3200400" cy="1373959"/>
            </a:xfrm>
          </p:grpSpPr>
          <p:sp>
            <p:nvSpPr>
              <p:cNvPr id="7" name="Rectangle 6">
                <a:extLst>
                  <a:ext uri="{FF2B5EF4-FFF2-40B4-BE49-F238E27FC236}">
                    <a16:creationId xmlns:a16="http://schemas.microsoft.com/office/drawing/2014/main" id="{23A4B05D-83A4-4100-92AC-14D0E49EF52F}"/>
                  </a:ext>
                  <a:ext uri="{C183D7F6-B498-43B3-948B-1728B52AA6E4}">
                    <adec:decorative xmlns:adec="http://schemas.microsoft.com/office/drawing/2017/decorative" val="1"/>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a:t>
                </a:r>
                <a:r>
                  <a:rPr kumimoji="0" lang="en-US" sz="1600" b="0" i="0" u="none" strike="noStrike" kern="0" cap="none" spc="0" normalizeH="0" baseline="0" noProof="0" dirty="0" err="1">
                    <a:ln>
                      <a:noFill/>
                    </a:ln>
                    <a:solidFill>
                      <a:srgbClr val="1D8900"/>
                    </a:solidFill>
                    <a:effectLst/>
                    <a:uLnTx/>
                    <a:uFillTx/>
                    <a:ea typeface="+mn-ea"/>
                    <a:cs typeface="+mn-cs"/>
                  </a:rPr>
                  <a:t>subnet:10.0.1.0</a:t>
                </a:r>
                <a:r>
                  <a:rPr kumimoji="0" lang="en-US" sz="1600" b="0" i="0" u="none" strike="noStrike" kern="0" cap="none" spc="0" normalizeH="0" baseline="0" noProof="0" dirty="0">
                    <a:ln>
                      <a:noFill/>
                    </a:ln>
                    <a:solidFill>
                      <a:srgbClr val="1D8900"/>
                    </a:solidFill>
                    <a:effectLst/>
                    <a:uLnTx/>
                    <a:uFillTx/>
                    <a:ea typeface="+mn-ea"/>
                    <a:cs typeface="+mn-cs"/>
                  </a:rPr>
                  <a:t>/24</a:t>
                </a:r>
              </a:p>
            </p:txBody>
          </p:sp>
          <p:pic>
            <p:nvPicPr>
              <p:cNvPr id="8" name="Graphic 7">
                <a:extLst>
                  <a:ext uri="{FF2B5EF4-FFF2-40B4-BE49-F238E27FC236}">
                    <a16:creationId xmlns:a16="http://schemas.microsoft.com/office/drawing/2014/main" id="{3F0B8C41-46E1-44BF-95A8-21ED46BCF4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0" name="Graphic 9">
              <a:extLst>
                <a:ext uri="{FF2B5EF4-FFF2-40B4-BE49-F238E27FC236}">
                  <a16:creationId xmlns:a16="http://schemas.microsoft.com/office/drawing/2014/main" id="{E6441B27-8803-4E8A-89D7-C7A66E1C34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408" y="3232640"/>
              <a:ext cx="457200" cy="457200"/>
            </a:xfrm>
            <a:prstGeom prst="rect">
              <a:avLst/>
            </a:prstGeom>
          </p:spPr>
        </p:pic>
        <p:grpSp>
          <p:nvGrpSpPr>
            <p:cNvPr id="14" name="Group 13">
              <a:extLst>
                <a:ext uri="{FF2B5EF4-FFF2-40B4-BE49-F238E27FC236}">
                  <a16:creationId xmlns:a16="http://schemas.microsoft.com/office/drawing/2014/main" id="{05F84D69-698C-4052-AA61-F198B88AE4BC}"/>
                </a:ext>
              </a:extLst>
            </p:cNvPr>
            <p:cNvGrpSpPr/>
            <p:nvPr/>
          </p:nvGrpSpPr>
          <p:grpSpPr>
            <a:xfrm>
              <a:off x="1315652" y="4444871"/>
              <a:ext cx="3202243" cy="1373958"/>
              <a:chOff x="1952968" y="4411386"/>
              <a:chExt cx="3202243" cy="1373958"/>
            </a:xfrm>
          </p:grpSpPr>
          <p:sp>
            <p:nvSpPr>
              <p:cNvPr id="15" name="Rectangle 14">
                <a:extLst>
                  <a:ext uri="{FF2B5EF4-FFF2-40B4-BE49-F238E27FC236}">
                    <a16:creationId xmlns:a16="http://schemas.microsoft.com/office/drawing/2014/main" id="{ED3F3010-872E-4EE8-B9D8-323EDFE90471}"/>
                  </a:ext>
                  <a:ext uri="{C183D7F6-B498-43B3-948B-1728B52AA6E4}">
                    <adec:decorative xmlns:adec="http://schemas.microsoft.com/office/drawing/2017/decorative" val="1"/>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 10.0.2.0/24</a:t>
                </a:r>
              </a:p>
            </p:txBody>
          </p:sp>
          <p:pic>
            <p:nvPicPr>
              <p:cNvPr id="16" name="Graphic 15">
                <a:extLst>
                  <a:ext uri="{FF2B5EF4-FFF2-40B4-BE49-F238E27FC236}">
                    <a16:creationId xmlns:a16="http://schemas.microsoft.com/office/drawing/2014/main" id="{E799D0B8-5DD4-4820-80EE-E79F68F4EE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2969" y="4411386"/>
                <a:ext cx="457200" cy="457200"/>
              </a:xfrm>
              <a:prstGeom prst="rect">
                <a:avLst/>
              </a:prstGeom>
            </p:spPr>
          </p:pic>
        </p:grpSp>
        <p:cxnSp>
          <p:nvCxnSpPr>
            <p:cNvPr id="19" name="Straight Arrow Connector 18">
              <a:extLst>
                <a:ext uri="{FF2B5EF4-FFF2-40B4-BE49-F238E27FC236}">
                  <a16:creationId xmlns:a16="http://schemas.microsoft.com/office/drawing/2014/main" id="{7F6DC64F-32F5-4B8B-9D76-382A532660FA}"/>
                </a:ext>
                <a:ext uri="{C183D7F6-B498-43B3-948B-1728B52AA6E4}">
                  <adec:decorative xmlns:adec="http://schemas.microsoft.com/office/drawing/2017/decorative" val="1"/>
                </a:ext>
              </a:extLst>
            </p:cNvPr>
            <p:cNvCxnSpPr>
              <a:cxnSpLocks/>
            </p:cNvCxnSpPr>
            <p:nvPr/>
          </p:nvCxnSpPr>
          <p:spPr>
            <a:xfrm>
              <a:off x="5586781" y="3518181"/>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8F12D2F1-2DD4-436A-9E17-634DE0B9A5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408" y="4829969"/>
              <a:ext cx="457200" cy="457200"/>
            </a:xfrm>
            <a:prstGeom prst="rect">
              <a:avLst/>
            </a:prstGeom>
          </p:spPr>
        </p:pic>
        <p:sp>
          <p:nvSpPr>
            <p:cNvPr id="21" name="TextBox 20">
              <a:extLst>
                <a:ext uri="{FF2B5EF4-FFF2-40B4-BE49-F238E27FC236}">
                  <a16:creationId xmlns:a16="http://schemas.microsoft.com/office/drawing/2014/main" id="{1902E067-6DE5-4B23-96B1-7220AEB20639}"/>
                </a:ext>
                <a:ext uri="{C183D7F6-B498-43B3-948B-1728B52AA6E4}">
                  <adec:decorative xmlns:adec="http://schemas.microsoft.com/office/drawing/2017/decorative" val="1"/>
                </a:ext>
              </a:extLst>
            </p:cNvPr>
            <p:cNvSpPr txBox="1"/>
            <p:nvPr/>
          </p:nvSpPr>
          <p:spPr>
            <a:xfrm>
              <a:off x="5935051" y="3824853"/>
              <a:ext cx="1646530" cy="1077218"/>
            </a:xfrm>
            <a:prstGeom prst="rect">
              <a:avLst/>
            </a:prstGeom>
            <a:noFill/>
          </p:spPr>
          <p:txBody>
            <a:bodyPr wrap="square" rtlCol="0">
              <a:spAutoFit/>
            </a:bodyPr>
            <a:lstStyle/>
            <a:p>
              <a:pPr algn="ctr"/>
              <a:r>
                <a:rPr lang="en-US" sz="1600" dirty="0">
                  <a:ea typeface="Amazon Ember Light" panose="020B0403020204020204" pitchFamily="34" charset="0"/>
                  <a:cs typeface="Arial" panose="020B0604020202020204" pitchFamily="34" charset="0"/>
                </a:rPr>
                <a:t>Amazon</a:t>
              </a:r>
              <a:br>
                <a:rPr lang="en-US" sz="1600" dirty="0">
                  <a:ea typeface="Amazon Ember Light" panose="020B0403020204020204" pitchFamily="34" charset="0"/>
                  <a:cs typeface="Arial" panose="020B0604020202020204" pitchFamily="34" charset="0"/>
                </a:rPr>
              </a:br>
              <a:r>
                <a:rPr lang="en-US" sz="1600" dirty="0">
                  <a:ea typeface="Amazon Ember Light" panose="020B0403020204020204" pitchFamily="34" charset="0"/>
                  <a:cs typeface="Arial" panose="020B0604020202020204" pitchFamily="34" charset="0"/>
                </a:rPr>
                <a:t>Simple Storage Service (Amazon </a:t>
              </a:r>
              <a:r>
                <a:rPr lang="en-US" sz="1600" dirty="0" err="1">
                  <a:ea typeface="Amazon Ember Light" panose="020B0403020204020204" pitchFamily="34" charset="0"/>
                  <a:cs typeface="Arial" panose="020B0604020202020204" pitchFamily="34" charset="0"/>
                </a:rPr>
                <a:t>S3</a:t>
              </a:r>
              <a:r>
                <a:rPr lang="en-US" sz="1600" dirty="0">
                  <a:ea typeface="Amazon Ember Light" panose="020B0403020204020204" pitchFamily="34" charset="0"/>
                  <a:cs typeface="Arial" panose="020B0604020202020204" pitchFamily="34" charset="0"/>
                </a:rPr>
                <a:t>)</a:t>
              </a:r>
            </a:p>
          </p:txBody>
        </p:sp>
        <p:sp>
          <p:nvSpPr>
            <p:cNvPr id="23" name="Rectangle 22">
              <a:extLst>
                <a:ext uri="{FF2B5EF4-FFF2-40B4-BE49-F238E27FC236}">
                  <a16:creationId xmlns:a16="http://schemas.microsoft.com/office/drawing/2014/main" id="{1F3319C9-789E-4F81-8B5C-4BC073C0E18C}"/>
                </a:ext>
                <a:ext uri="{C183D7F6-B498-43B3-948B-1728B52AA6E4}">
                  <adec:decorative xmlns:adec="http://schemas.microsoft.com/office/drawing/2017/decorative" val="1"/>
                </a:ext>
              </a:extLst>
            </p:cNvPr>
            <p:cNvSpPr/>
            <p:nvPr/>
          </p:nvSpPr>
          <p:spPr>
            <a:xfrm>
              <a:off x="152401" y="1210046"/>
              <a:ext cx="741880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ea"/>
                  <a:cs typeface="+mn-cs"/>
                </a:rPr>
                <a:t> </a:t>
              </a:r>
              <a:r>
                <a:rPr kumimoji="0" lang="en-US" sz="1600" b="0" i="0" u="none" strike="noStrike" kern="0" cap="none" spc="0" normalizeH="0" baseline="0" noProof="0" dirty="0">
                  <a:ln>
                    <a:noFill/>
                  </a:ln>
                  <a:solidFill>
                    <a:sysClr val="windowText" lastClr="000000"/>
                  </a:solidFill>
                  <a:effectLst/>
                  <a:uLnTx/>
                  <a:uFillTx/>
                  <a:ea typeface="+mn-ea"/>
                  <a:cs typeface="+mn-cs"/>
                </a:rPr>
                <a:t>AWS Cloud</a:t>
              </a:r>
            </a:p>
          </p:txBody>
        </p:sp>
        <p:pic>
          <p:nvPicPr>
            <p:cNvPr id="24" name="Graphic 23">
              <a:extLst>
                <a:ext uri="{FF2B5EF4-FFF2-40B4-BE49-F238E27FC236}">
                  <a16:creationId xmlns:a16="http://schemas.microsoft.com/office/drawing/2014/main" id="{4124AA9F-9C8F-4FAC-AC97-C6F74AF125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401" y="1210046"/>
              <a:ext cx="457200" cy="457200"/>
            </a:xfrm>
            <a:prstGeom prst="rect">
              <a:avLst/>
            </a:prstGeom>
          </p:spPr>
        </p:pic>
        <p:sp>
          <p:nvSpPr>
            <p:cNvPr id="26" name="Rectangle 25">
              <a:extLst>
                <a:ext uri="{FF2B5EF4-FFF2-40B4-BE49-F238E27FC236}">
                  <a16:creationId xmlns:a16="http://schemas.microsoft.com/office/drawing/2014/main" id="{A89853AB-C896-43CA-83D7-A957BBEB7BAD}"/>
                </a:ext>
                <a:ext uri="{C183D7F6-B498-43B3-948B-1728B52AA6E4}">
                  <adec:decorative xmlns:adec="http://schemas.microsoft.com/office/drawing/2017/decorative" val="1"/>
                </a:ext>
              </a:extLst>
            </p:cNvPr>
            <p:cNvSpPr/>
            <p:nvPr/>
          </p:nvSpPr>
          <p:spPr>
            <a:xfrm>
              <a:off x="280550" y="1824674"/>
              <a:ext cx="5256031"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a:t>
              </a:r>
            </a:p>
          </p:txBody>
        </p:sp>
        <p:pic>
          <p:nvPicPr>
            <p:cNvPr id="27" name="Graphic 26">
              <a:extLst>
                <a:ext uri="{FF2B5EF4-FFF2-40B4-BE49-F238E27FC236}">
                  <a16:creationId xmlns:a16="http://schemas.microsoft.com/office/drawing/2014/main" id="{AD352833-EE4B-4845-AD26-57CFB43C7B6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0551" y="1824674"/>
              <a:ext cx="457200" cy="457200"/>
            </a:xfrm>
            <a:prstGeom prst="rect">
              <a:avLst/>
            </a:prstGeom>
          </p:spPr>
        </p:pic>
        <p:sp>
          <p:nvSpPr>
            <p:cNvPr id="29" name="Rectangle 28">
              <a:extLst>
                <a:ext uri="{FF2B5EF4-FFF2-40B4-BE49-F238E27FC236}">
                  <a16:creationId xmlns:a16="http://schemas.microsoft.com/office/drawing/2014/main" id="{C5D5DB7C-D067-44F4-B834-289A165D4858}"/>
                </a:ext>
                <a:ext uri="{C183D7F6-B498-43B3-948B-1728B52AA6E4}">
                  <adec:decorative xmlns:adec="http://schemas.microsoft.com/office/drawing/2017/decorative" val="1"/>
                </a:ext>
              </a:extLst>
            </p:cNvPr>
            <p:cNvSpPr/>
            <p:nvPr/>
          </p:nvSpPr>
          <p:spPr>
            <a:xfrm>
              <a:off x="581948" y="2561140"/>
              <a:ext cx="471209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dirty="0">
                  <a:ln w="0"/>
                  <a:solidFill>
                    <a:srgbClr val="1D8900"/>
                  </a:solidFill>
                  <a:effectLst/>
                  <a:uLnTx/>
                  <a:uFillTx/>
                </a:rPr>
                <a:t> </a:t>
              </a:r>
              <a:r>
                <a:rPr kumimoji="0" lang="en-US" sz="1600" b="0" i="0" u="none" strike="noStrike" kern="0" cap="none" spc="0" normalizeH="0" baseline="0" noProof="0" dirty="0" err="1">
                  <a:ln w="0"/>
                  <a:solidFill>
                    <a:srgbClr val="1D8900"/>
                  </a:solidFill>
                  <a:effectLst/>
                  <a:uLnTx/>
                  <a:uFillTx/>
                </a:rPr>
                <a:t>VPC</a:t>
              </a:r>
              <a:r>
                <a:rPr kumimoji="0" lang="en-US" sz="1600" b="0" i="0" u="none" strike="noStrike" kern="0" cap="none" spc="0" normalizeH="0" baseline="0" noProof="0" dirty="0">
                  <a:ln w="0"/>
                  <a:solidFill>
                    <a:srgbClr val="1D8900"/>
                  </a:solidFill>
                  <a:effectLst/>
                  <a:uLnTx/>
                  <a:uFillTx/>
                </a:rPr>
                <a:t>: </a:t>
              </a:r>
              <a:r>
                <a:rPr lang="en-US" sz="1600" dirty="0">
                  <a:solidFill>
                    <a:srgbClr val="1D8900"/>
                  </a:solidFill>
                </a:rPr>
                <a:t>10.0.0.0/16</a:t>
              </a:r>
            </a:p>
          </p:txBody>
        </p:sp>
        <p:pic>
          <p:nvPicPr>
            <p:cNvPr id="30" name="Graphic 29">
              <a:extLst>
                <a:ext uri="{FF2B5EF4-FFF2-40B4-BE49-F238E27FC236}">
                  <a16:creationId xmlns:a16="http://schemas.microsoft.com/office/drawing/2014/main" id="{D48182A9-6B8B-4FB4-98E7-DC7594B81A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948" y="2561140"/>
              <a:ext cx="457200" cy="457200"/>
            </a:xfrm>
            <a:prstGeom prst="rect">
              <a:avLst/>
            </a:prstGeom>
          </p:spPr>
        </p:pic>
        <p:sp>
          <p:nvSpPr>
            <p:cNvPr id="34" name="TextBox 33">
              <a:extLst>
                <a:ext uri="{FF2B5EF4-FFF2-40B4-BE49-F238E27FC236}">
                  <a16:creationId xmlns:a16="http://schemas.microsoft.com/office/drawing/2014/main" id="{41BF2177-B638-4744-8399-0ED13294F28B}"/>
                </a:ext>
                <a:ext uri="{C183D7F6-B498-43B3-948B-1728B52AA6E4}">
                  <adec:decorative xmlns:adec="http://schemas.microsoft.com/office/drawing/2017/decorative" val="1"/>
                </a:ext>
              </a:extLst>
            </p:cNvPr>
            <p:cNvSpPr txBox="1"/>
            <p:nvPr/>
          </p:nvSpPr>
          <p:spPr>
            <a:xfrm>
              <a:off x="4753244" y="3952555"/>
              <a:ext cx="1096775" cy="830997"/>
            </a:xfrm>
            <a:prstGeom prst="rect">
              <a:avLst/>
            </a:prstGeom>
            <a:solidFill>
              <a:schemeClr val="bg1"/>
            </a:solidFill>
          </p:spPr>
          <p:txBody>
            <a:bodyPr wrap="none" rtlCol="0">
              <a:spAutoFit/>
            </a:bodyPr>
            <a:lstStyle/>
            <a:p>
              <a:pPr algn="ctr"/>
              <a:r>
                <a:rPr lang="en-US" sz="1600" dirty="0" err="1">
                  <a:ea typeface="Amazon Ember Light" panose="020B0403020204020204" pitchFamily="34" charset="0"/>
                  <a:cs typeface="Arial" panose="020B0604020202020204" pitchFamily="34" charset="0"/>
                </a:rPr>
                <a:t>VPC</a:t>
              </a:r>
              <a:r>
                <a:rPr lang="en-US" sz="1600" dirty="0">
                  <a:ea typeface="Amazon Ember Light" panose="020B0403020204020204" pitchFamily="34" charset="0"/>
                  <a:cs typeface="Arial" panose="020B0604020202020204" pitchFamily="34" charset="0"/>
                </a:rPr>
                <a:t> </a:t>
              </a:r>
              <a:br>
                <a:rPr lang="en-US" sz="1600" dirty="0">
                  <a:ea typeface="Amazon Ember Light" panose="020B0403020204020204" pitchFamily="34" charset="0"/>
                  <a:cs typeface="Arial" panose="020B0604020202020204" pitchFamily="34" charset="0"/>
                </a:rPr>
              </a:br>
              <a:r>
                <a:rPr lang="en-US" sz="1600" dirty="0">
                  <a:ea typeface="Amazon Ember Light" panose="020B0403020204020204" pitchFamily="34" charset="0"/>
                  <a:cs typeface="Arial" panose="020B0604020202020204" pitchFamily="34" charset="0"/>
                </a:rPr>
                <a:t>endpoint</a:t>
              </a:r>
            </a:p>
            <a:p>
              <a:pPr algn="ctr"/>
              <a:r>
                <a:rPr lang="en-US" sz="1600" dirty="0">
                  <a:ea typeface="Amazon Ember Light" panose="020B0403020204020204" pitchFamily="34" charset="0"/>
                  <a:cs typeface="Arial" panose="020B0604020202020204" pitchFamily="34" charset="0"/>
                </a:rPr>
                <a:t>(</a:t>
              </a:r>
              <a:r>
                <a:rPr lang="en-US" sz="1600" dirty="0" err="1">
                  <a:solidFill>
                    <a:schemeClr val="accent6"/>
                  </a:solidFill>
                  <a:ea typeface="Amazon Ember Light" panose="020B0403020204020204" pitchFamily="34" charset="0"/>
                  <a:cs typeface="Arial" panose="020B0604020202020204" pitchFamily="34" charset="0"/>
                </a:rPr>
                <a:t>vpcep</a:t>
              </a:r>
              <a:r>
                <a:rPr lang="en-US" sz="1600" dirty="0">
                  <a:solidFill>
                    <a:schemeClr val="accent6"/>
                  </a:solidFill>
                  <a:ea typeface="Amazon Ember Light" panose="020B0403020204020204" pitchFamily="34" charset="0"/>
                  <a:cs typeface="Arial" panose="020B0604020202020204" pitchFamily="34" charset="0"/>
                </a:rPr>
                <a:t>-id</a:t>
              </a:r>
              <a:r>
                <a:rPr lang="en-US" sz="1600" dirty="0">
                  <a:ea typeface="Amazon Ember Light" panose="020B0403020204020204" pitchFamily="34" charset="0"/>
                  <a:cs typeface="Arial" panose="020B0604020202020204" pitchFamily="34" charset="0"/>
                </a:rPr>
                <a:t>)</a:t>
              </a:r>
            </a:p>
          </p:txBody>
        </p:sp>
        <p:pic>
          <p:nvPicPr>
            <p:cNvPr id="35" name="Graphic 34">
              <a:extLst>
                <a:ext uri="{FF2B5EF4-FFF2-40B4-BE49-F238E27FC236}">
                  <a16:creationId xmlns:a16="http://schemas.microsoft.com/office/drawing/2014/main" id="{C5FB6F86-7B03-4805-A138-2DBE298A4F2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66682" y="3334914"/>
              <a:ext cx="469900" cy="469900"/>
            </a:xfrm>
            <a:prstGeom prst="rect">
              <a:avLst/>
            </a:prstGeom>
          </p:spPr>
        </p:pic>
        <p:pic>
          <p:nvPicPr>
            <p:cNvPr id="41" name="Graphic 40">
              <a:extLst>
                <a:ext uri="{FF2B5EF4-FFF2-40B4-BE49-F238E27FC236}">
                  <a16:creationId xmlns:a16="http://schemas.microsoft.com/office/drawing/2014/main" id="{E23B3097-1ED3-4CA9-8E81-3AC84A1D170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62788" y="3334914"/>
              <a:ext cx="364084" cy="457200"/>
            </a:xfrm>
            <a:prstGeom prst="rect">
              <a:avLst/>
            </a:prstGeom>
          </p:spPr>
        </p:pic>
        <p:pic>
          <p:nvPicPr>
            <p:cNvPr id="36" name="Graphic 35">
              <a:extLst>
                <a:ext uri="{FF2B5EF4-FFF2-40B4-BE49-F238E27FC236}">
                  <a16:creationId xmlns:a16="http://schemas.microsoft.com/office/drawing/2014/main" id="{8D9E41D6-BC3A-40DA-8DCB-FCBD2CF8449B}"/>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88486" y="4823619"/>
              <a:ext cx="469900" cy="469900"/>
            </a:xfrm>
            <a:prstGeom prst="rect">
              <a:avLst/>
            </a:prstGeom>
          </p:spPr>
        </p:pic>
        <p:cxnSp>
          <p:nvCxnSpPr>
            <p:cNvPr id="31" name="Connector: Elbow 30">
              <a:extLst>
                <a:ext uri="{FF2B5EF4-FFF2-40B4-BE49-F238E27FC236}">
                  <a16:creationId xmlns:a16="http://schemas.microsoft.com/office/drawing/2014/main" id="{83C2F41E-844F-42AF-A742-164CBA8B18C7}"/>
                </a:ext>
                <a:ext uri="{C183D7F6-B498-43B3-948B-1728B52AA6E4}">
                  <adec:decorative xmlns:adec="http://schemas.microsoft.com/office/drawing/2017/decorative" val="1"/>
                </a:ext>
              </a:extLst>
            </p:cNvPr>
            <p:cNvCxnSpPr>
              <a:cxnSpLocks/>
              <a:stCxn id="10" idx="3"/>
              <a:endCxn id="36" idx="0"/>
            </p:cNvCxnSpPr>
            <p:nvPr/>
          </p:nvCxnSpPr>
          <p:spPr>
            <a:xfrm>
              <a:off x="2556608" y="3461240"/>
              <a:ext cx="1066828" cy="1362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28E559-DECA-481A-8B57-125AA250B67E}"/>
                </a:ext>
                <a:ext uri="{C183D7F6-B498-43B3-948B-1728B52AA6E4}">
                  <adec:decorative xmlns:adec="http://schemas.microsoft.com/office/drawing/2017/decorative" val="1"/>
                </a:ext>
              </a:extLst>
            </p:cNvPr>
            <p:cNvCxnSpPr>
              <a:stCxn id="20" idx="3"/>
              <a:endCxn id="36" idx="1"/>
            </p:cNvCxnSpPr>
            <p:nvPr/>
          </p:nvCxnSpPr>
          <p:spPr>
            <a:xfrm>
              <a:off x="2556608" y="5058569"/>
              <a:ext cx="831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EDDAA94-5A31-4EF2-BD17-D8B39B3CBA54}"/>
                </a:ext>
                <a:ext uri="{C183D7F6-B498-43B3-948B-1728B52AA6E4}">
                  <adec:decorative xmlns:adec="http://schemas.microsoft.com/office/drawing/2017/decorative" val="1"/>
                </a:ext>
              </a:extLst>
            </p:cNvPr>
            <p:cNvSpPr txBox="1"/>
            <p:nvPr/>
          </p:nvSpPr>
          <p:spPr>
            <a:xfrm>
              <a:off x="2727197" y="5207666"/>
              <a:ext cx="179247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Interface</a:t>
              </a:r>
            </a:p>
          </p:txBody>
        </p:sp>
        <p:sp>
          <p:nvSpPr>
            <p:cNvPr id="46" name="TextBox 45">
              <a:extLst>
                <a:ext uri="{FF2B5EF4-FFF2-40B4-BE49-F238E27FC236}">
                  <a16:creationId xmlns:a16="http://schemas.microsoft.com/office/drawing/2014/main" id="{C495F6F6-4F06-46AB-972C-626D6517C7A0}"/>
                </a:ext>
                <a:ext uri="{C183D7F6-B498-43B3-948B-1728B52AA6E4}">
                  <adec:decorative xmlns:adec="http://schemas.microsoft.com/office/drawing/2017/decorative" val="1"/>
                </a:ext>
              </a:extLst>
            </p:cNvPr>
            <p:cNvSpPr txBox="1"/>
            <p:nvPr/>
          </p:nvSpPr>
          <p:spPr>
            <a:xfrm>
              <a:off x="4154557" y="1245295"/>
              <a:ext cx="3134191" cy="584775"/>
            </a:xfrm>
            <a:prstGeom prst="rect">
              <a:avLst/>
            </a:prstGeom>
            <a:noFill/>
          </p:spPr>
          <p:txBody>
            <a:bodyPr wrap="none" rtlCol="0">
              <a:spAutoFit/>
            </a:bodyPr>
            <a:lstStyle/>
            <a:p>
              <a: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Default DNS hostname or</a:t>
              </a:r>
              <a:b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endpoint-specific DNS hostname</a:t>
              </a:r>
            </a:p>
          </p:txBody>
        </p:sp>
        <p:cxnSp>
          <p:nvCxnSpPr>
            <p:cNvPr id="48" name="Straight Connector 47">
              <a:extLst>
                <a:ext uri="{FF2B5EF4-FFF2-40B4-BE49-F238E27FC236}">
                  <a16:creationId xmlns:a16="http://schemas.microsoft.com/office/drawing/2014/main" id="{E163AF45-E457-4A05-B9E9-912EC5737FF1}"/>
                </a:ext>
                <a:ext uri="{C183D7F6-B498-43B3-948B-1728B52AA6E4}">
                  <adec:decorative xmlns:adec="http://schemas.microsoft.com/office/drawing/2017/decorative" val="1"/>
                </a:ext>
              </a:extLst>
            </p:cNvPr>
            <p:cNvCxnSpPr>
              <a:cxnSpLocks/>
              <a:stCxn id="46" idx="1"/>
            </p:cNvCxnSpPr>
            <p:nvPr/>
          </p:nvCxnSpPr>
          <p:spPr>
            <a:xfrm flipH="1">
              <a:off x="2866768" y="1537683"/>
              <a:ext cx="1287789" cy="18635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7363C8F-81BF-440C-9090-501894F917A4}"/>
                </a:ext>
                <a:ext uri="{C183D7F6-B498-43B3-948B-1728B52AA6E4}">
                  <adec:decorative xmlns:adec="http://schemas.microsoft.com/office/drawing/2017/decorative" val="1"/>
                </a:ext>
              </a:extLst>
            </p:cNvPr>
            <p:cNvCxnSpPr>
              <a:cxnSpLocks/>
              <a:stCxn id="46" idx="1"/>
            </p:cNvCxnSpPr>
            <p:nvPr/>
          </p:nvCxnSpPr>
          <p:spPr>
            <a:xfrm flipH="1">
              <a:off x="2727197" y="1537683"/>
              <a:ext cx="1427360" cy="34843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4EE8C298-C9DF-70D3-9E67-59724665D84B}"/>
                </a:ext>
                <a:ext uri="{C183D7F6-B498-43B3-948B-1728B52AA6E4}">
                  <adec:decorative xmlns:adec="http://schemas.microsoft.com/office/drawing/2017/decorative" val="1"/>
                </a:ext>
              </a:extLst>
            </p:cNvPr>
            <p:cNvCxnSpPr>
              <a:cxnSpLocks/>
              <a:stCxn id="36" idx="3"/>
              <a:endCxn id="35" idx="1"/>
            </p:cNvCxnSpPr>
            <p:nvPr/>
          </p:nvCxnSpPr>
          <p:spPr>
            <a:xfrm flipV="1">
              <a:off x="3858386" y="3569864"/>
              <a:ext cx="1208296" cy="148870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2567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CCCEE0-72DA-DCD7-A86C-2B70C253DA98}"/>
              </a:ext>
            </a:extLst>
          </p:cNvPr>
          <p:cNvSpPr>
            <a:spLocks noGrp="1"/>
          </p:cNvSpPr>
          <p:nvPr>
            <p:ph type="sldNum" sz="quarter" idx="20"/>
          </p:nvPr>
        </p:nvSpPr>
        <p:spPr/>
        <p:txBody>
          <a:bodyPr/>
          <a:lstStyle/>
          <a:p>
            <a:fld id="{930176A1-BCF0-4712-97A6-6B495F55390B}" type="slidenum">
              <a:rPr lang="en-US" smtClean="0"/>
              <a:pPr/>
              <a:t>27</a:t>
            </a:fld>
            <a:endParaRPr lang="en-US"/>
          </a:p>
        </p:txBody>
      </p:sp>
      <p:sp>
        <p:nvSpPr>
          <p:cNvPr id="2" name="Title 1">
            <a:extLst>
              <a:ext uri="{FF2B5EF4-FFF2-40B4-BE49-F238E27FC236}">
                <a16:creationId xmlns:a16="http://schemas.microsoft.com/office/drawing/2014/main" id="{C101157D-C174-C3A1-EE43-3021B0CBF1F5}"/>
              </a:ext>
            </a:extLst>
          </p:cNvPr>
          <p:cNvSpPr>
            <a:spLocks noGrp="1"/>
          </p:cNvSpPr>
          <p:nvPr>
            <p:ph type="title"/>
          </p:nvPr>
        </p:nvSpPr>
        <p:spPr/>
        <p:txBody>
          <a:bodyPr/>
          <a:lstStyle/>
          <a:p>
            <a:r>
              <a:rPr lang="en-US"/>
              <a:t>AWS Transit Gateway</a:t>
            </a:r>
          </a:p>
        </p:txBody>
      </p:sp>
      <p:sp>
        <p:nvSpPr>
          <p:cNvPr id="6" name="TextBox 5">
            <a:extLst>
              <a:ext uri="{FF2B5EF4-FFF2-40B4-BE49-F238E27FC236}">
                <a16:creationId xmlns:a16="http://schemas.microsoft.com/office/drawing/2014/main" id="{25921BD6-090F-9944-B5EA-B6ECB439443B}"/>
              </a:ext>
            </a:extLst>
          </p:cNvPr>
          <p:cNvSpPr txBox="1"/>
          <p:nvPr/>
        </p:nvSpPr>
        <p:spPr>
          <a:xfrm>
            <a:off x="2250894" y="1366332"/>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From this…</a:t>
            </a:r>
          </a:p>
        </p:txBody>
      </p:sp>
      <p:grpSp>
        <p:nvGrpSpPr>
          <p:cNvPr id="7" name="Group 6" descr="Diagram showing a VPN attached to each individual VPC.">
            <a:extLst>
              <a:ext uri="{FF2B5EF4-FFF2-40B4-BE49-F238E27FC236}">
                <a16:creationId xmlns:a16="http://schemas.microsoft.com/office/drawing/2014/main" id="{2A289BCB-C3F6-794F-A10A-9EC537DD20C9}"/>
              </a:ext>
              <a:ext uri="{C183D7F6-B498-43B3-948B-1728B52AA6E4}">
                <adec:decorative xmlns:adec="http://schemas.microsoft.com/office/drawing/2017/decorative" val="0"/>
              </a:ext>
            </a:extLst>
          </p:cNvPr>
          <p:cNvGrpSpPr/>
          <p:nvPr/>
        </p:nvGrpSpPr>
        <p:grpSpPr>
          <a:xfrm>
            <a:off x="317065" y="2176975"/>
            <a:ext cx="6029042" cy="3722215"/>
            <a:chOff x="-176284" y="1247350"/>
            <a:chExt cx="6029042" cy="3722215"/>
          </a:xfrm>
        </p:grpSpPr>
        <p:cxnSp>
          <p:nvCxnSpPr>
            <p:cNvPr id="8" name="Straight Connector 7">
              <a:extLst>
                <a:ext uri="{FF2B5EF4-FFF2-40B4-BE49-F238E27FC236}">
                  <a16:creationId xmlns:a16="http://schemas.microsoft.com/office/drawing/2014/main" id="{87884EBE-E330-824A-8783-4D304D105613}"/>
                </a:ext>
              </a:extLst>
            </p:cNvPr>
            <p:cNvCxnSpPr>
              <a:cxnSpLocks/>
              <a:stCxn id="47" idx="2"/>
              <a:endCxn id="43"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B58C82-175D-5F4B-B5D9-D9CE17E807ED}"/>
                </a:ext>
              </a:extLst>
            </p:cNvPr>
            <p:cNvCxnSpPr>
              <a:cxnSpLocks/>
              <a:stCxn id="61" idx="2"/>
              <a:endCxn id="55" idx="1"/>
            </p:cNvCxnSpPr>
            <p:nvPr/>
          </p:nvCxnSpPr>
          <p:spPr>
            <a:xfrm>
              <a:off x="1588711" y="3043433"/>
              <a:ext cx="744553"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A90AAA-00FF-0B42-AB4D-63AE4946F8A1}"/>
                </a:ext>
              </a:extLst>
            </p:cNvPr>
            <p:cNvCxnSpPr>
              <a:stCxn id="57" idx="2"/>
              <a:endCxn id="47"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4227F7-9842-564C-826C-65EA98E27D9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A6B86"/>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8F44AF3C-2556-7A49-B68B-38EAEFA9FFBD}"/>
                </a:ext>
              </a:extLst>
            </p:cNvPr>
            <p:cNvGrpSpPr/>
            <p:nvPr/>
          </p:nvGrpSpPr>
          <p:grpSpPr>
            <a:xfrm>
              <a:off x="-176284" y="3652045"/>
              <a:ext cx="1180131" cy="1041975"/>
              <a:chOff x="6115881" y="4341029"/>
              <a:chExt cx="1180131" cy="1041975"/>
            </a:xfrm>
          </p:grpSpPr>
          <p:pic>
            <p:nvPicPr>
              <p:cNvPr id="63" name="Graphic 62">
                <a:extLst>
                  <a:ext uri="{FF2B5EF4-FFF2-40B4-BE49-F238E27FC236}">
                    <a16:creationId xmlns:a16="http://schemas.microsoft.com/office/drawing/2014/main" id="{95E5E38E-54A1-4A4B-9011-C1759DEEAB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7346" y="4341029"/>
                <a:ext cx="457200" cy="457200"/>
              </a:xfrm>
              <a:prstGeom prst="rect">
                <a:avLst/>
              </a:prstGeom>
            </p:spPr>
          </p:pic>
          <p:sp>
            <p:nvSpPr>
              <p:cNvPr id="64" name="TextBox 63">
                <a:extLst>
                  <a:ext uri="{FF2B5EF4-FFF2-40B4-BE49-F238E27FC236}">
                    <a16:creationId xmlns:a16="http://schemas.microsoft.com/office/drawing/2014/main" id="{E0297681-59E6-CA4D-88DB-A711335A5B0C}"/>
                  </a:ext>
                </a:extLst>
              </p:cNvPr>
              <p:cNvSpPr txBox="1"/>
              <p:nvPr/>
            </p:nvSpPr>
            <p:spPr>
              <a:xfrm>
                <a:off x="6115881" y="4798229"/>
                <a:ext cx="11801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3" name="Group 12">
              <a:extLst>
                <a:ext uri="{FF2B5EF4-FFF2-40B4-BE49-F238E27FC236}">
                  <a16:creationId xmlns:a16="http://schemas.microsoft.com/office/drawing/2014/main" id="{9DE921C8-246E-FC45-91FE-BC4D37249E0B}"/>
                </a:ext>
              </a:extLst>
            </p:cNvPr>
            <p:cNvGrpSpPr/>
            <p:nvPr/>
          </p:nvGrpSpPr>
          <p:grpSpPr>
            <a:xfrm>
              <a:off x="998645" y="2586233"/>
              <a:ext cx="1180131" cy="1041975"/>
              <a:chOff x="6232409" y="4341029"/>
              <a:chExt cx="1180131" cy="1041975"/>
            </a:xfrm>
          </p:grpSpPr>
          <p:pic>
            <p:nvPicPr>
              <p:cNvPr id="61" name="Graphic 60">
                <a:extLst>
                  <a:ext uri="{FF2B5EF4-FFF2-40B4-BE49-F238E27FC236}">
                    <a16:creationId xmlns:a16="http://schemas.microsoft.com/office/drawing/2014/main" id="{5DB1D12C-16D0-CD4F-8DBD-D8AE227C6FA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3875" y="4341029"/>
                <a:ext cx="457200" cy="457200"/>
              </a:xfrm>
              <a:prstGeom prst="rect">
                <a:avLst/>
              </a:prstGeom>
            </p:spPr>
          </p:pic>
          <p:sp>
            <p:nvSpPr>
              <p:cNvPr id="62" name="TextBox 61">
                <a:extLst>
                  <a:ext uri="{FF2B5EF4-FFF2-40B4-BE49-F238E27FC236}">
                    <a16:creationId xmlns:a16="http://schemas.microsoft.com/office/drawing/2014/main" id="{803BBCF4-938A-C34B-9487-66AA63CDE283}"/>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4" name="Group 13">
              <a:extLst>
                <a:ext uri="{FF2B5EF4-FFF2-40B4-BE49-F238E27FC236}">
                  <a16:creationId xmlns:a16="http://schemas.microsoft.com/office/drawing/2014/main" id="{CE4474BD-B8EE-3D41-A51A-ADBD047D4CE3}"/>
                </a:ext>
              </a:extLst>
            </p:cNvPr>
            <p:cNvGrpSpPr/>
            <p:nvPr/>
          </p:nvGrpSpPr>
          <p:grpSpPr>
            <a:xfrm>
              <a:off x="998645" y="1374926"/>
              <a:ext cx="1180131" cy="1041975"/>
              <a:chOff x="6232409" y="4341029"/>
              <a:chExt cx="1180131" cy="1041975"/>
            </a:xfrm>
          </p:grpSpPr>
          <p:pic>
            <p:nvPicPr>
              <p:cNvPr id="59" name="Graphic 58">
                <a:extLst>
                  <a:ext uri="{FF2B5EF4-FFF2-40B4-BE49-F238E27FC236}">
                    <a16:creationId xmlns:a16="http://schemas.microsoft.com/office/drawing/2014/main" id="{C586779D-71BF-534B-BC30-04001F8D00B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3875" y="4341029"/>
                <a:ext cx="457200" cy="457200"/>
              </a:xfrm>
              <a:prstGeom prst="rect">
                <a:avLst/>
              </a:prstGeom>
            </p:spPr>
          </p:pic>
          <p:sp>
            <p:nvSpPr>
              <p:cNvPr id="60" name="TextBox 59">
                <a:extLst>
                  <a:ext uri="{FF2B5EF4-FFF2-40B4-BE49-F238E27FC236}">
                    <a16:creationId xmlns:a16="http://schemas.microsoft.com/office/drawing/2014/main" id="{8E03A422-973E-1346-8FBA-57758D2D53CF}"/>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5" name="Group 14">
              <a:extLst>
                <a:ext uri="{FF2B5EF4-FFF2-40B4-BE49-F238E27FC236}">
                  <a16:creationId xmlns:a16="http://schemas.microsoft.com/office/drawing/2014/main" id="{220C3086-6C8C-7E48-9C8B-A7B7EBDC7039}"/>
                </a:ext>
              </a:extLst>
            </p:cNvPr>
            <p:cNvGrpSpPr/>
            <p:nvPr/>
          </p:nvGrpSpPr>
          <p:grpSpPr>
            <a:xfrm>
              <a:off x="2099245" y="1374926"/>
              <a:ext cx="925253" cy="1041975"/>
              <a:chOff x="8651361" y="2038184"/>
              <a:chExt cx="925253" cy="1041975"/>
            </a:xfrm>
          </p:grpSpPr>
          <p:pic>
            <p:nvPicPr>
              <p:cNvPr id="57" name="Graphic 56">
                <a:extLst>
                  <a:ext uri="{FF2B5EF4-FFF2-40B4-BE49-F238E27FC236}">
                    <a16:creationId xmlns:a16="http://schemas.microsoft.com/office/drawing/2014/main" id="{A9321AE8-54CA-294C-B10E-DC285EBCEB1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58" name="TextBox 57">
                <a:extLst>
                  <a:ext uri="{FF2B5EF4-FFF2-40B4-BE49-F238E27FC236}">
                    <a16:creationId xmlns:a16="http://schemas.microsoft.com/office/drawing/2014/main" id="{41D3F028-75B5-4645-B5B8-C55D01A52732}"/>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16" name="Group 15">
              <a:extLst>
                <a:ext uri="{FF2B5EF4-FFF2-40B4-BE49-F238E27FC236}">
                  <a16:creationId xmlns:a16="http://schemas.microsoft.com/office/drawing/2014/main" id="{199F8125-A28F-8B4A-9FB5-A0F24D7A9CF0}"/>
                </a:ext>
              </a:extLst>
            </p:cNvPr>
            <p:cNvGrpSpPr/>
            <p:nvPr/>
          </p:nvGrpSpPr>
          <p:grpSpPr>
            <a:xfrm>
              <a:off x="2099237" y="3825594"/>
              <a:ext cx="925253" cy="1041975"/>
              <a:chOff x="8651361" y="2038184"/>
              <a:chExt cx="925253" cy="1041975"/>
            </a:xfrm>
          </p:grpSpPr>
          <p:pic>
            <p:nvPicPr>
              <p:cNvPr id="55" name="Graphic 54">
                <a:extLst>
                  <a:ext uri="{FF2B5EF4-FFF2-40B4-BE49-F238E27FC236}">
                    <a16:creationId xmlns:a16="http://schemas.microsoft.com/office/drawing/2014/main" id="{638B453D-8B40-994E-AD53-006705BAC3C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56" name="TextBox 55">
                <a:extLst>
                  <a:ext uri="{FF2B5EF4-FFF2-40B4-BE49-F238E27FC236}">
                    <a16:creationId xmlns:a16="http://schemas.microsoft.com/office/drawing/2014/main" id="{ACA2B15B-79BF-9B4A-B90C-0AD0386ADE0C}"/>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17" name="Group 16">
              <a:extLst>
                <a:ext uri="{FF2B5EF4-FFF2-40B4-BE49-F238E27FC236}">
                  <a16:creationId xmlns:a16="http://schemas.microsoft.com/office/drawing/2014/main" id="{92D28CA1-FFA2-304F-9C5A-457C97F23E9A}"/>
                </a:ext>
              </a:extLst>
            </p:cNvPr>
            <p:cNvGrpSpPr/>
            <p:nvPr/>
          </p:nvGrpSpPr>
          <p:grpSpPr>
            <a:xfrm>
              <a:off x="2161753" y="2586233"/>
              <a:ext cx="862737" cy="1041975"/>
              <a:chOff x="9022003" y="4878619"/>
              <a:chExt cx="862737" cy="1041975"/>
            </a:xfrm>
          </p:grpSpPr>
          <p:pic>
            <p:nvPicPr>
              <p:cNvPr id="53" name="Graphic 52">
                <a:extLst>
                  <a:ext uri="{FF2B5EF4-FFF2-40B4-BE49-F238E27FC236}">
                    <a16:creationId xmlns:a16="http://schemas.microsoft.com/office/drawing/2014/main" id="{8CC20133-CDE7-464C-A073-D467FF32DB5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4" name="TextBox 53">
                <a:extLst>
                  <a:ext uri="{FF2B5EF4-FFF2-40B4-BE49-F238E27FC236}">
                    <a16:creationId xmlns:a16="http://schemas.microsoft.com/office/drawing/2014/main" id="{BA8EE85A-7DA7-CB45-BFD4-F15899F62C5F}"/>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18" name="Group 17">
              <a:extLst>
                <a:ext uri="{FF2B5EF4-FFF2-40B4-BE49-F238E27FC236}">
                  <a16:creationId xmlns:a16="http://schemas.microsoft.com/office/drawing/2014/main" id="{1FA52ACC-FF8C-C747-8A6D-F708BC409B9A}"/>
                </a:ext>
              </a:extLst>
            </p:cNvPr>
            <p:cNvGrpSpPr/>
            <p:nvPr/>
          </p:nvGrpSpPr>
          <p:grpSpPr>
            <a:xfrm>
              <a:off x="2941900" y="1374926"/>
              <a:ext cx="862737" cy="1041975"/>
              <a:chOff x="9022003" y="4878619"/>
              <a:chExt cx="862737" cy="1041975"/>
            </a:xfrm>
          </p:grpSpPr>
          <p:pic>
            <p:nvPicPr>
              <p:cNvPr id="51" name="Graphic 50">
                <a:extLst>
                  <a:ext uri="{FF2B5EF4-FFF2-40B4-BE49-F238E27FC236}">
                    <a16:creationId xmlns:a16="http://schemas.microsoft.com/office/drawing/2014/main" id="{1D847FD0-8362-CD41-9571-B4E88D5BA0D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2" name="TextBox 51">
                <a:extLst>
                  <a:ext uri="{FF2B5EF4-FFF2-40B4-BE49-F238E27FC236}">
                    <a16:creationId xmlns:a16="http://schemas.microsoft.com/office/drawing/2014/main" id="{536A27F6-09E0-2F4D-8F33-27EC5421AF71}"/>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19" name="Group 18">
              <a:extLst>
                <a:ext uri="{FF2B5EF4-FFF2-40B4-BE49-F238E27FC236}">
                  <a16:creationId xmlns:a16="http://schemas.microsoft.com/office/drawing/2014/main" id="{2E2A802B-1092-F64F-AD24-F33B86FFA3C8}"/>
                </a:ext>
              </a:extLst>
            </p:cNvPr>
            <p:cNvGrpSpPr/>
            <p:nvPr/>
          </p:nvGrpSpPr>
          <p:grpSpPr>
            <a:xfrm>
              <a:off x="2941900" y="3825594"/>
              <a:ext cx="862737" cy="1041975"/>
              <a:chOff x="9022003" y="4878619"/>
              <a:chExt cx="862737" cy="1041975"/>
            </a:xfrm>
          </p:grpSpPr>
          <p:pic>
            <p:nvPicPr>
              <p:cNvPr id="49" name="Graphic 48">
                <a:extLst>
                  <a:ext uri="{FF2B5EF4-FFF2-40B4-BE49-F238E27FC236}">
                    <a16:creationId xmlns:a16="http://schemas.microsoft.com/office/drawing/2014/main" id="{B939C9B7-DCD1-CB45-AAC9-1359B727A96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0" name="TextBox 49">
                <a:extLst>
                  <a:ext uri="{FF2B5EF4-FFF2-40B4-BE49-F238E27FC236}">
                    <a16:creationId xmlns:a16="http://schemas.microsoft.com/office/drawing/2014/main" id="{895B7BF0-254A-4043-90AF-CB916AD77916}"/>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0" name="Group 19">
              <a:extLst>
                <a:ext uri="{FF2B5EF4-FFF2-40B4-BE49-F238E27FC236}">
                  <a16:creationId xmlns:a16="http://schemas.microsoft.com/office/drawing/2014/main" id="{3E16DC1F-1260-7140-A1D0-D19040A108A1}"/>
                </a:ext>
              </a:extLst>
            </p:cNvPr>
            <p:cNvGrpSpPr/>
            <p:nvPr/>
          </p:nvGrpSpPr>
          <p:grpSpPr>
            <a:xfrm>
              <a:off x="3007467" y="2586233"/>
              <a:ext cx="862737" cy="1041975"/>
              <a:chOff x="9022003" y="4878619"/>
              <a:chExt cx="862737" cy="1041975"/>
            </a:xfrm>
          </p:grpSpPr>
          <p:pic>
            <p:nvPicPr>
              <p:cNvPr id="47" name="Graphic 46">
                <a:extLst>
                  <a:ext uri="{FF2B5EF4-FFF2-40B4-BE49-F238E27FC236}">
                    <a16:creationId xmlns:a16="http://schemas.microsoft.com/office/drawing/2014/main" id="{4E375675-7CDF-7B47-BD29-F4C6F0D86AB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48" name="TextBox 47">
                <a:extLst>
                  <a:ext uri="{FF2B5EF4-FFF2-40B4-BE49-F238E27FC236}">
                    <a16:creationId xmlns:a16="http://schemas.microsoft.com/office/drawing/2014/main" id="{3A5F40E1-FFD7-D649-A2CE-D8F8804C6B4B}"/>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1" name="Group 20">
              <a:extLst>
                <a:ext uri="{FF2B5EF4-FFF2-40B4-BE49-F238E27FC236}">
                  <a16:creationId xmlns:a16="http://schemas.microsoft.com/office/drawing/2014/main" id="{C8E6E54B-A0A0-8B4A-A1CD-4EC1757EE98A}"/>
                </a:ext>
              </a:extLst>
            </p:cNvPr>
            <p:cNvGrpSpPr/>
            <p:nvPr/>
          </p:nvGrpSpPr>
          <p:grpSpPr>
            <a:xfrm>
              <a:off x="3821923" y="1374926"/>
              <a:ext cx="925253" cy="1041975"/>
              <a:chOff x="5451941" y="1374926"/>
              <a:chExt cx="925253" cy="1041975"/>
            </a:xfrm>
          </p:grpSpPr>
          <p:pic>
            <p:nvPicPr>
              <p:cNvPr id="45" name="Graphic 44">
                <a:extLst>
                  <a:ext uri="{FF2B5EF4-FFF2-40B4-BE49-F238E27FC236}">
                    <a16:creationId xmlns:a16="http://schemas.microsoft.com/office/drawing/2014/main" id="{4E4665BF-54B5-9B4B-BD22-187DDE555A3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5967" y="1374926"/>
                <a:ext cx="457200" cy="457200"/>
              </a:xfrm>
              <a:prstGeom prst="rect">
                <a:avLst/>
              </a:prstGeom>
            </p:spPr>
          </p:pic>
          <p:sp>
            <p:nvSpPr>
              <p:cNvPr id="46" name="TextBox 45">
                <a:extLst>
                  <a:ext uri="{FF2B5EF4-FFF2-40B4-BE49-F238E27FC236}">
                    <a16:creationId xmlns:a16="http://schemas.microsoft.com/office/drawing/2014/main" id="{3A47F608-F463-1043-9A1E-D30A78FB5F06}"/>
                  </a:ext>
                </a:extLst>
              </p:cNvPr>
              <p:cNvSpPr txBox="1"/>
              <p:nvPr/>
            </p:nvSpPr>
            <p:spPr>
              <a:xfrm>
                <a:off x="5451941" y="1832126"/>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2" name="Group 21">
              <a:extLst>
                <a:ext uri="{FF2B5EF4-FFF2-40B4-BE49-F238E27FC236}">
                  <a16:creationId xmlns:a16="http://schemas.microsoft.com/office/drawing/2014/main" id="{41962D0F-CEB3-184F-B80A-596D729CBFC7}"/>
                </a:ext>
              </a:extLst>
            </p:cNvPr>
            <p:cNvGrpSpPr/>
            <p:nvPr/>
          </p:nvGrpSpPr>
          <p:grpSpPr>
            <a:xfrm>
              <a:off x="3821923" y="3825594"/>
              <a:ext cx="925253" cy="1041975"/>
              <a:chOff x="8651361" y="2038184"/>
              <a:chExt cx="925253" cy="1041975"/>
            </a:xfrm>
          </p:grpSpPr>
          <p:pic>
            <p:nvPicPr>
              <p:cNvPr id="43" name="Graphic 42">
                <a:extLst>
                  <a:ext uri="{FF2B5EF4-FFF2-40B4-BE49-F238E27FC236}">
                    <a16:creationId xmlns:a16="http://schemas.microsoft.com/office/drawing/2014/main" id="{8146AC1D-B2A4-964A-9150-2693EB56E4E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44" name="TextBox 43">
                <a:extLst>
                  <a:ext uri="{FF2B5EF4-FFF2-40B4-BE49-F238E27FC236}">
                    <a16:creationId xmlns:a16="http://schemas.microsoft.com/office/drawing/2014/main" id="{67A4C0EE-259C-DF4B-9BA9-8530A2AE9FBD}"/>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3" name="Group 22">
              <a:extLst>
                <a:ext uri="{FF2B5EF4-FFF2-40B4-BE49-F238E27FC236}">
                  <a16:creationId xmlns:a16="http://schemas.microsoft.com/office/drawing/2014/main" id="{76F6B00B-4607-C64C-95C4-91DF2F2B3730}"/>
                </a:ext>
              </a:extLst>
            </p:cNvPr>
            <p:cNvGrpSpPr/>
            <p:nvPr/>
          </p:nvGrpSpPr>
          <p:grpSpPr>
            <a:xfrm>
              <a:off x="3853181" y="2586233"/>
              <a:ext cx="862737" cy="1041975"/>
              <a:chOff x="5483199" y="2586233"/>
              <a:chExt cx="862737" cy="1041975"/>
            </a:xfrm>
          </p:grpSpPr>
          <p:pic>
            <p:nvPicPr>
              <p:cNvPr id="41" name="Graphic 40">
                <a:extLst>
                  <a:ext uri="{FF2B5EF4-FFF2-40B4-BE49-F238E27FC236}">
                    <a16:creationId xmlns:a16="http://schemas.microsoft.com/office/drawing/2014/main" id="{4B696F12-1084-1048-B9E7-128BA375FD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5967" y="2586233"/>
                <a:ext cx="457200" cy="457200"/>
              </a:xfrm>
              <a:prstGeom prst="rect">
                <a:avLst/>
              </a:prstGeom>
            </p:spPr>
          </p:pic>
          <p:sp>
            <p:nvSpPr>
              <p:cNvPr id="42" name="TextBox 41">
                <a:extLst>
                  <a:ext uri="{FF2B5EF4-FFF2-40B4-BE49-F238E27FC236}">
                    <a16:creationId xmlns:a16="http://schemas.microsoft.com/office/drawing/2014/main" id="{1E532962-9675-134A-9756-55315463C283}"/>
                  </a:ext>
                </a:extLst>
              </p:cNvPr>
              <p:cNvSpPr txBox="1"/>
              <p:nvPr/>
            </p:nvSpPr>
            <p:spPr>
              <a:xfrm>
                <a:off x="5483199" y="3043433"/>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4" name="Group 23">
              <a:extLst>
                <a:ext uri="{FF2B5EF4-FFF2-40B4-BE49-F238E27FC236}">
                  <a16:creationId xmlns:a16="http://schemas.microsoft.com/office/drawing/2014/main" id="{046DF165-D2D7-DC41-B5B9-44B30FF6CB81}"/>
                </a:ext>
              </a:extLst>
            </p:cNvPr>
            <p:cNvGrpSpPr/>
            <p:nvPr/>
          </p:nvGrpSpPr>
          <p:grpSpPr>
            <a:xfrm>
              <a:off x="4605302" y="2586233"/>
              <a:ext cx="1247456" cy="1316251"/>
              <a:chOff x="6961896" y="1240692"/>
              <a:chExt cx="1247456" cy="1316251"/>
            </a:xfrm>
          </p:grpSpPr>
          <p:pic>
            <p:nvPicPr>
              <p:cNvPr id="39" name="Graphic 38">
                <a:extLst>
                  <a:ext uri="{FF2B5EF4-FFF2-40B4-BE49-F238E27FC236}">
                    <a16:creationId xmlns:a16="http://schemas.microsoft.com/office/drawing/2014/main" id="{6B210A88-9238-A54C-929B-027E969601B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57024" y="1240692"/>
                <a:ext cx="457200" cy="457200"/>
              </a:xfrm>
              <a:prstGeom prst="rect">
                <a:avLst/>
              </a:prstGeom>
            </p:spPr>
          </p:pic>
          <p:sp>
            <p:nvSpPr>
              <p:cNvPr id="40" name="TextBox 39">
                <a:extLst>
                  <a:ext uri="{FF2B5EF4-FFF2-40B4-BE49-F238E27FC236}">
                    <a16:creationId xmlns:a16="http://schemas.microsoft.com/office/drawing/2014/main" id="{E011C907-0883-5A46-9E21-AC1CB26D1CC3}"/>
                  </a:ext>
                </a:extLst>
              </p:cNvPr>
              <p:cNvSpPr txBox="1"/>
              <p:nvPr/>
            </p:nvSpPr>
            <p:spPr>
              <a:xfrm>
                <a:off x="6961896" y="1725946"/>
                <a:ext cx="1247456"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Direct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cxnSp>
          <p:nvCxnSpPr>
            <p:cNvPr id="25" name="Straight Connector 24">
              <a:extLst>
                <a:ext uri="{FF2B5EF4-FFF2-40B4-BE49-F238E27FC236}">
                  <a16:creationId xmlns:a16="http://schemas.microsoft.com/office/drawing/2014/main" id="{094AA0FA-D86B-BA48-8596-3DA4F636CE4A}"/>
                </a:ext>
              </a:extLst>
            </p:cNvPr>
            <p:cNvCxnSpPr>
              <a:cxnSpLocks/>
              <a:stCxn id="37" idx="2"/>
              <a:endCxn id="61"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69A723-969E-8C46-817B-5F2937D7CB7C}"/>
                </a:ext>
              </a:extLst>
            </p:cNvPr>
            <p:cNvCxnSpPr>
              <a:stCxn id="37" idx="3"/>
              <a:endCxn id="59"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A81694-4824-7043-80F3-43ECA90E537E}"/>
                </a:ext>
              </a:extLst>
            </p:cNvPr>
            <p:cNvCxnSpPr>
              <a:stCxn id="59" idx="3"/>
              <a:endCxn id="57"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1C036-F227-A64B-8DC3-5E119FB3B6DD}"/>
                </a:ext>
              </a:extLst>
            </p:cNvPr>
            <p:cNvCxnSpPr>
              <a:stCxn id="57" idx="3"/>
              <a:endCxn id="51"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DE5288-D4AB-844E-85C8-1CEBBE28FE99}"/>
                </a:ext>
              </a:extLst>
            </p:cNvPr>
            <p:cNvCxnSpPr>
              <a:stCxn id="51" idx="3"/>
              <a:endCxn id="45"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22D98F-DC2E-D343-9ACB-7E4F43C0D627}"/>
                </a:ext>
              </a:extLst>
            </p:cNvPr>
            <p:cNvCxnSpPr>
              <a:stCxn id="46" idx="2"/>
              <a:endCxn id="41" idx="0"/>
            </p:cNvCxnSpPr>
            <p:nvPr/>
          </p:nvCxnSpPr>
          <p:spPr>
            <a:xfrm flipH="1">
              <a:off x="4284549" y="2416901"/>
              <a:ext cx="1" cy="1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C4D1AC-4E1C-8C48-8C89-6FE36C8629EC}"/>
                </a:ext>
              </a:extLst>
            </p:cNvPr>
            <p:cNvCxnSpPr>
              <a:stCxn id="42" idx="2"/>
              <a:endCxn id="43" idx="0"/>
            </p:cNvCxnSpPr>
            <p:nvPr/>
          </p:nvCxnSpPr>
          <p:spPr>
            <a:xfrm>
              <a:off x="4284550" y="3628208"/>
              <a:ext cx="0" cy="197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524937-8899-1941-A4E5-D4808EF7F70B}"/>
                </a:ext>
              </a:extLst>
            </p:cNvPr>
            <p:cNvCxnSpPr>
              <a:stCxn id="55" idx="3"/>
              <a:endCxn id="49"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05BB83-CFF0-BC43-8D87-477CD05632DB}"/>
                </a:ext>
              </a:extLst>
            </p:cNvPr>
            <p:cNvCxnSpPr>
              <a:stCxn id="49" idx="3"/>
              <a:endCxn id="43"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22432CD-8274-7F4F-91D8-EC2BD8AD9026}"/>
                </a:ext>
              </a:extLst>
            </p:cNvPr>
            <p:cNvGrpSpPr/>
            <p:nvPr/>
          </p:nvGrpSpPr>
          <p:grpSpPr>
            <a:xfrm>
              <a:off x="-123543" y="1374926"/>
              <a:ext cx="1074648" cy="1041975"/>
              <a:chOff x="-1554774" y="1374926"/>
              <a:chExt cx="1074648" cy="1041975"/>
            </a:xfrm>
          </p:grpSpPr>
          <p:pic>
            <p:nvPicPr>
              <p:cNvPr id="37" name="Graphic 36">
                <a:extLst>
                  <a:ext uri="{FF2B5EF4-FFF2-40B4-BE49-F238E27FC236}">
                    <a16:creationId xmlns:a16="http://schemas.microsoft.com/office/drawing/2014/main" id="{F429EB94-5CA8-3442-88BB-D35EDB2650F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6050" y="1374926"/>
                <a:ext cx="457200" cy="457200"/>
              </a:xfrm>
              <a:prstGeom prst="rect">
                <a:avLst/>
              </a:prstGeom>
            </p:spPr>
          </p:pic>
          <p:sp>
            <p:nvSpPr>
              <p:cNvPr id="38" name="TextBox 37">
                <a:extLst>
                  <a:ext uri="{FF2B5EF4-FFF2-40B4-BE49-F238E27FC236}">
                    <a16:creationId xmlns:a16="http://schemas.microsoft.com/office/drawing/2014/main" id="{BB8EC05A-68D5-A645-B523-D31AC463EA5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Customer gateway</a:t>
                </a:r>
              </a:p>
            </p:txBody>
          </p:sp>
        </p:grpSp>
        <p:cxnSp>
          <p:nvCxnSpPr>
            <p:cNvPr id="35" name="Straight Connector 34">
              <a:extLst>
                <a:ext uri="{FF2B5EF4-FFF2-40B4-BE49-F238E27FC236}">
                  <a16:creationId xmlns:a16="http://schemas.microsoft.com/office/drawing/2014/main" id="{AA78EF55-3459-2B47-B1BB-E011689E48D5}"/>
                </a:ext>
              </a:extLst>
            </p:cNvPr>
            <p:cNvCxnSpPr>
              <a:stCxn id="38" idx="2"/>
              <a:endCxn id="63"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or: Elbow 93">
              <a:extLst>
                <a:ext uri="{FF2B5EF4-FFF2-40B4-BE49-F238E27FC236}">
                  <a16:creationId xmlns:a16="http://schemas.microsoft.com/office/drawing/2014/main" id="{3FBE9089-092C-E943-9572-C0745350ABBF}"/>
                </a:ext>
              </a:extLst>
            </p:cNvPr>
            <p:cNvCxnSpPr>
              <a:cxnSpLocks/>
              <a:stCxn id="64" idx="2"/>
              <a:endCxn id="44" idx="2"/>
            </p:cNvCxnSpPr>
            <p:nvPr/>
          </p:nvCxnSpPr>
          <p:spPr>
            <a:xfrm rot="16200000" flipH="1">
              <a:off x="2262392" y="2845410"/>
              <a:ext cx="173549" cy="3870768"/>
            </a:xfrm>
            <a:prstGeom prst="bentConnector3">
              <a:avLst>
                <a:gd name="adj1" fmla="val 231721"/>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2529C38F-33D5-6243-8914-6F1C2ED94F20}"/>
              </a:ext>
            </a:extLst>
          </p:cNvPr>
          <p:cNvSpPr txBox="1"/>
          <p:nvPr/>
        </p:nvSpPr>
        <p:spPr>
          <a:xfrm>
            <a:off x="8392397" y="1366332"/>
            <a:ext cx="16049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To this…</a:t>
            </a:r>
          </a:p>
        </p:txBody>
      </p:sp>
      <p:grpSp>
        <p:nvGrpSpPr>
          <p:cNvPr id="66" name="Group 65" descr="Diagram showing an AWS Transit Gateway as hub with four VPCs, the AWS Direct Connect gateway, and the VPN connection as spokes.">
            <a:extLst>
              <a:ext uri="{FF2B5EF4-FFF2-40B4-BE49-F238E27FC236}">
                <a16:creationId xmlns:a16="http://schemas.microsoft.com/office/drawing/2014/main" id="{4D5A2727-BA06-694B-87CE-C3AB48128107}"/>
              </a:ext>
              <a:ext uri="{C183D7F6-B498-43B3-948B-1728B52AA6E4}">
                <adec:decorative xmlns:adec="http://schemas.microsoft.com/office/drawing/2017/decorative" val="0"/>
              </a:ext>
            </a:extLst>
          </p:cNvPr>
          <p:cNvGrpSpPr/>
          <p:nvPr/>
        </p:nvGrpSpPr>
        <p:grpSpPr>
          <a:xfrm>
            <a:off x="7498337" y="2099215"/>
            <a:ext cx="4155176" cy="4355019"/>
            <a:chOff x="7111884" y="2182044"/>
            <a:chExt cx="4155176" cy="4355019"/>
          </a:xfrm>
        </p:grpSpPr>
        <p:cxnSp>
          <p:nvCxnSpPr>
            <p:cNvPr id="67" name="Straight Connector 66">
              <a:extLst>
                <a:ext uri="{FF2B5EF4-FFF2-40B4-BE49-F238E27FC236}">
                  <a16:creationId xmlns:a16="http://schemas.microsoft.com/office/drawing/2014/main" id="{A197AB99-8618-434B-98DA-FE994D5C1769}"/>
                </a:ext>
              </a:extLst>
            </p:cNvPr>
            <p:cNvCxnSpPr>
              <a:cxnSpLocks/>
              <a:stCxn id="92"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313AE97-FC33-2346-B142-C0F9DF0264D9}"/>
                </a:ext>
              </a:extLst>
            </p:cNvPr>
            <p:cNvCxnSpPr>
              <a:stCxn id="80" idx="2"/>
              <a:endCxn id="82"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AA0F25-C169-F04D-BC64-D511206BE130}"/>
                </a:ext>
              </a:extLst>
            </p:cNvPr>
            <p:cNvCxnSpPr>
              <a:stCxn id="80" idx="0"/>
              <a:endCxn id="84"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2A91BCD-9F46-1944-95D9-D39E2276F39A}"/>
                </a:ext>
              </a:extLst>
            </p:cNvPr>
            <p:cNvGrpSpPr/>
            <p:nvPr/>
          </p:nvGrpSpPr>
          <p:grpSpPr>
            <a:xfrm>
              <a:off x="7111884" y="2905555"/>
              <a:ext cx="925253" cy="1041975"/>
              <a:chOff x="7101945" y="2547743"/>
              <a:chExt cx="925253" cy="1041975"/>
            </a:xfrm>
          </p:grpSpPr>
          <p:pic>
            <p:nvPicPr>
              <p:cNvPr id="92" name="Graphic 91">
                <a:extLst>
                  <a:ext uri="{FF2B5EF4-FFF2-40B4-BE49-F238E27FC236}">
                    <a16:creationId xmlns:a16="http://schemas.microsoft.com/office/drawing/2014/main" id="{3DA8AC9C-D6BF-CC4E-81AA-DC8E004D7D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972" y="2547743"/>
                <a:ext cx="457200" cy="457200"/>
              </a:xfrm>
              <a:prstGeom prst="rect">
                <a:avLst/>
              </a:prstGeom>
            </p:spPr>
          </p:pic>
          <p:sp>
            <p:nvSpPr>
              <p:cNvPr id="93" name="TextBox 92">
                <a:extLst>
                  <a:ext uri="{FF2B5EF4-FFF2-40B4-BE49-F238E27FC236}">
                    <a16:creationId xmlns:a16="http://schemas.microsoft.com/office/drawing/2014/main" id="{F24937EC-4E50-EA4F-9FDA-7335E4A3685A}"/>
                  </a:ext>
                </a:extLst>
              </p:cNvPr>
              <p:cNvSpPr txBox="1"/>
              <p:nvPr/>
            </p:nvSpPr>
            <p:spPr>
              <a:xfrm>
                <a:off x="710194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1" name="Group 70">
              <a:extLst>
                <a:ext uri="{FF2B5EF4-FFF2-40B4-BE49-F238E27FC236}">
                  <a16:creationId xmlns:a16="http://schemas.microsoft.com/office/drawing/2014/main" id="{E8B77404-348A-CB44-8FFE-9F659E1DF64F}"/>
                </a:ext>
              </a:extLst>
            </p:cNvPr>
            <p:cNvGrpSpPr/>
            <p:nvPr/>
          </p:nvGrpSpPr>
          <p:grpSpPr>
            <a:xfrm>
              <a:off x="7111884" y="4621711"/>
              <a:ext cx="925253" cy="1041975"/>
              <a:chOff x="7121823" y="4263899"/>
              <a:chExt cx="925253" cy="1041975"/>
            </a:xfrm>
          </p:grpSpPr>
          <p:pic>
            <p:nvPicPr>
              <p:cNvPr id="90" name="Graphic 89">
                <a:extLst>
                  <a:ext uri="{FF2B5EF4-FFF2-40B4-BE49-F238E27FC236}">
                    <a16:creationId xmlns:a16="http://schemas.microsoft.com/office/drawing/2014/main" id="{0EEC687F-EFED-A64F-8790-ABD1685C817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850" y="4263899"/>
                <a:ext cx="457200" cy="457200"/>
              </a:xfrm>
              <a:prstGeom prst="rect">
                <a:avLst/>
              </a:prstGeom>
            </p:spPr>
          </p:pic>
          <p:sp>
            <p:nvSpPr>
              <p:cNvPr id="91" name="TextBox 90">
                <a:extLst>
                  <a:ext uri="{FF2B5EF4-FFF2-40B4-BE49-F238E27FC236}">
                    <a16:creationId xmlns:a16="http://schemas.microsoft.com/office/drawing/2014/main" id="{1FF57BD6-169D-BA4D-BD69-7A02EEA15D5E}"/>
                  </a:ext>
                </a:extLst>
              </p:cNvPr>
              <p:cNvSpPr txBox="1"/>
              <p:nvPr/>
            </p:nvSpPr>
            <p:spPr>
              <a:xfrm>
                <a:off x="7121823"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2" name="Group 71">
              <a:extLst>
                <a:ext uri="{FF2B5EF4-FFF2-40B4-BE49-F238E27FC236}">
                  <a16:creationId xmlns:a16="http://schemas.microsoft.com/office/drawing/2014/main" id="{35C299B2-892A-B844-AFDA-F855E91B811B}"/>
                </a:ext>
              </a:extLst>
            </p:cNvPr>
            <p:cNvGrpSpPr/>
            <p:nvPr/>
          </p:nvGrpSpPr>
          <p:grpSpPr>
            <a:xfrm>
              <a:off x="10341807" y="2905555"/>
              <a:ext cx="925253" cy="1041975"/>
              <a:chOff x="10314005" y="2547743"/>
              <a:chExt cx="925253" cy="1041975"/>
            </a:xfrm>
          </p:grpSpPr>
          <p:pic>
            <p:nvPicPr>
              <p:cNvPr id="88" name="Graphic 87">
                <a:extLst>
                  <a:ext uri="{FF2B5EF4-FFF2-40B4-BE49-F238E27FC236}">
                    <a16:creationId xmlns:a16="http://schemas.microsoft.com/office/drawing/2014/main" id="{AF41AE31-7528-7E48-A57C-961952D8A6F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8032" y="2547743"/>
                <a:ext cx="457200" cy="457200"/>
              </a:xfrm>
              <a:prstGeom prst="rect">
                <a:avLst/>
              </a:prstGeom>
            </p:spPr>
          </p:pic>
          <p:sp>
            <p:nvSpPr>
              <p:cNvPr id="89" name="TextBox 88">
                <a:extLst>
                  <a:ext uri="{FF2B5EF4-FFF2-40B4-BE49-F238E27FC236}">
                    <a16:creationId xmlns:a16="http://schemas.microsoft.com/office/drawing/2014/main" id="{CE726183-6D2F-6348-AB14-551D7E8E60CE}"/>
                  </a:ext>
                </a:extLst>
              </p:cNvPr>
              <p:cNvSpPr txBox="1"/>
              <p:nvPr/>
            </p:nvSpPr>
            <p:spPr>
              <a:xfrm>
                <a:off x="1031400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3" name="Group 72">
              <a:extLst>
                <a:ext uri="{FF2B5EF4-FFF2-40B4-BE49-F238E27FC236}">
                  <a16:creationId xmlns:a16="http://schemas.microsoft.com/office/drawing/2014/main" id="{EA8FE4B5-33C9-6A4A-9E50-E8D68450AF13}"/>
                </a:ext>
              </a:extLst>
            </p:cNvPr>
            <p:cNvGrpSpPr/>
            <p:nvPr/>
          </p:nvGrpSpPr>
          <p:grpSpPr>
            <a:xfrm>
              <a:off x="10341807" y="4621711"/>
              <a:ext cx="925253" cy="1041975"/>
              <a:chOff x="10369608" y="4263899"/>
              <a:chExt cx="925253" cy="1041975"/>
            </a:xfrm>
          </p:grpSpPr>
          <p:pic>
            <p:nvPicPr>
              <p:cNvPr id="86" name="Graphic 85">
                <a:extLst>
                  <a:ext uri="{FF2B5EF4-FFF2-40B4-BE49-F238E27FC236}">
                    <a16:creationId xmlns:a16="http://schemas.microsoft.com/office/drawing/2014/main" id="{10625DB8-EC7B-AC4F-B07E-C8DB6E330C5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3635" y="4263899"/>
                <a:ext cx="457200" cy="457200"/>
              </a:xfrm>
              <a:prstGeom prst="rect">
                <a:avLst/>
              </a:prstGeom>
            </p:spPr>
          </p:pic>
          <p:sp>
            <p:nvSpPr>
              <p:cNvPr id="87" name="TextBox 86">
                <a:extLst>
                  <a:ext uri="{FF2B5EF4-FFF2-40B4-BE49-F238E27FC236}">
                    <a16:creationId xmlns:a16="http://schemas.microsoft.com/office/drawing/2014/main" id="{3A0A0E2F-2009-D64D-A1DD-D877BD9B566A}"/>
                  </a:ext>
                </a:extLst>
              </p:cNvPr>
              <p:cNvSpPr txBox="1"/>
              <p:nvPr/>
            </p:nvSpPr>
            <p:spPr>
              <a:xfrm>
                <a:off x="10369608"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4" name="Group 73">
              <a:extLst>
                <a:ext uri="{FF2B5EF4-FFF2-40B4-BE49-F238E27FC236}">
                  <a16:creationId xmlns:a16="http://schemas.microsoft.com/office/drawing/2014/main" id="{100FB085-BCAD-EB4C-AABC-5BE140B89459}"/>
                </a:ext>
              </a:extLst>
            </p:cNvPr>
            <p:cNvGrpSpPr/>
            <p:nvPr/>
          </p:nvGrpSpPr>
          <p:grpSpPr>
            <a:xfrm>
              <a:off x="8565744" y="2182044"/>
              <a:ext cx="1247456" cy="1316251"/>
              <a:chOff x="8627338" y="1824232"/>
              <a:chExt cx="1247456" cy="1316251"/>
            </a:xfrm>
          </p:grpSpPr>
          <p:pic>
            <p:nvPicPr>
              <p:cNvPr id="84" name="Graphic 83">
                <a:extLst>
                  <a:ext uri="{FF2B5EF4-FFF2-40B4-BE49-F238E27FC236}">
                    <a16:creationId xmlns:a16="http://schemas.microsoft.com/office/drawing/2014/main" id="{49A75FB0-02E6-094A-B9FB-7A3FE4B1ACB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22466" y="1824232"/>
                <a:ext cx="457200" cy="457200"/>
              </a:xfrm>
              <a:prstGeom prst="rect">
                <a:avLst/>
              </a:prstGeom>
            </p:spPr>
          </p:pic>
          <p:sp>
            <p:nvSpPr>
              <p:cNvPr id="85" name="TextBox 84">
                <a:extLst>
                  <a:ext uri="{FF2B5EF4-FFF2-40B4-BE49-F238E27FC236}">
                    <a16:creationId xmlns:a16="http://schemas.microsoft.com/office/drawing/2014/main" id="{85203EA5-0632-4A49-83D6-1065DC304ED1}"/>
                  </a:ext>
                </a:extLst>
              </p:cNvPr>
              <p:cNvSpPr txBox="1"/>
              <p:nvPr/>
            </p:nvSpPr>
            <p:spPr>
              <a:xfrm>
                <a:off x="8627338" y="2309486"/>
                <a:ext cx="1247456"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Direct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nvGrpSpPr>
            <p:cNvPr id="75" name="Group 74">
              <a:extLst>
                <a:ext uri="{FF2B5EF4-FFF2-40B4-BE49-F238E27FC236}">
                  <a16:creationId xmlns:a16="http://schemas.microsoft.com/office/drawing/2014/main" id="{98806469-F125-C743-86B8-E30F2C6F27C1}"/>
                </a:ext>
              </a:extLst>
            </p:cNvPr>
            <p:cNvGrpSpPr/>
            <p:nvPr/>
          </p:nvGrpSpPr>
          <p:grpSpPr>
            <a:xfrm>
              <a:off x="8599407" y="5495088"/>
              <a:ext cx="1180131" cy="1041975"/>
              <a:chOff x="8651785" y="5137276"/>
              <a:chExt cx="1180131" cy="1041975"/>
            </a:xfrm>
          </p:grpSpPr>
          <p:pic>
            <p:nvPicPr>
              <p:cNvPr id="82" name="Graphic 81">
                <a:extLst>
                  <a:ext uri="{FF2B5EF4-FFF2-40B4-BE49-F238E27FC236}">
                    <a16:creationId xmlns:a16="http://schemas.microsoft.com/office/drawing/2014/main" id="{E0BBF6DD-7390-BE40-828B-20F7574B72A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3251" y="5137276"/>
                <a:ext cx="457200" cy="457200"/>
              </a:xfrm>
              <a:prstGeom prst="rect">
                <a:avLst/>
              </a:prstGeom>
            </p:spPr>
          </p:pic>
          <p:sp>
            <p:nvSpPr>
              <p:cNvPr id="83" name="TextBox 82">
                <a:extLst>
                  <a:ext uri="{FF2B5EF4-FFF2-40B4-BE49-F238E27FC236}">
                    <a16:creationId xmlns:a16="http://schemas.microsoft.com/office/drawing/2014/main" id="{C432473C-ED38-9843-86D6-B79A563F0740}"/>
                  </a:ext>
                </a:extLst>
              </p:cNvPr>
              <p:cNvSpPr txBox="1"/>
              <p:nvPr/>
            </p:nvSpPr>
            <p:spPr>
              <a:xfrm>
                <a:off x="8651785" y="5594476"/>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76" name="Group 75">
              <a:extLst>
                <a:ext uri="{FF2B5EF4-FFF2-40B4-BE49-F238E27FC236}">
                  <a16:creationId xmlns:a16="http://schemas.microsoft.com/office/drawing/2014/main" id="{AE947A8B-CFC5-AD44-BDBF-47EB75604039}"/>
                </a:ext>
              </a:extLst>
            </p:cNvPr>
            <p:cNvGrpSpPr/>
            <p:nvPr/>
          </p:nvGrpSpPr>
          <p:grpSpPr>
            <a:xfrm>
              <a:off x="8374986" y="3848168"/>
              <a:ext cx="1628972" cy="1297047"/>
              <a:chOff x="8427364" y="3383600"/>
              <a:chExt cx="1628972" cy="1297047"/>
            </a:xfrm>
          </p:grpSpPr>
          <p:pic>
            <p:nvPicPr>
              <p:cNvPr id="80" name="Graphic 79">
                <a:extLst>
                  <a:ext uri="{FF2B5EF4-FFF2-40B4-BE49-F238E27FC236}">
                    <a16:creationId xmlns:a16="http://schemas.microsoft.com/office/drawing/2014/main" id="{F7027D6E-9819-3B41-980C-E6DA639B962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86250" y="3383600"/>
                <a:ext cx="711200" cy="711200"/>
              </a:xfrm>
              <a:prstGeom prst="rect">
                <a:avLst/>
              </a:prstGeom>
            </p:spPr>
          </p:pic>
          <p:sp>
            <p:nvSpPr>
              <p:cNvPr id="81" name="TextBox 80">
                <a:extLst>
                  <a:ext uri="{FF2B5EF4-FFF2-40B4-BE49-F238E27FC236}">
                    <a16:creationId xmlns:a16="http://schemas.microsoft.com/office/drawing/2014/main" id="{B25E2BF4-CB5E-9D44-813C-5AD042C7BB53}"/>
                  </a:ext>
                </a:extLst>
              </p:cNvPr>
              <p:cNvSpPr txBox="1"/>
              <p:nvPr/>
            </p:nvSpPr>
            <p:spPr>
              <a:xfrm>
                <a:off x="8427364" y="4095872"/>
                <a:ext cx="1628972"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Transit Gateway</a:t>
                </a:r>
              </a:p>
            </p:txBody>
          </p:sp>
        </p:grpSp>
        <p:cxnSp>
          <p:nvCxnSpPr>
            <p:cNvPr id="77" name="Straight Connector 76">
              <a:extLst>
                <a:ext uri="{FF2B5EF4-FFF2-40B4-BE49-F238E27FC236}">
                  <a16:creationId xmlns:a16="http://schemas.microsoft.com/office/drawing/2014/main" id="{BF48869B-2278-BE47-B2B6-D027FB19F963}"/>
                </a:ext>
              </a:extLst>
            </p:cNvPr>
            <p:cNvCxnSpPr>
              <a:cxnSpLocks/>
              <a:endCxn id="90"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E73CC6-F55C-FA4A-BEB0-380AC40162AB}"/>
                </a:ext>
              </a:extLst>
            </p:cNvPr>
            <p:cNvCxnSpPr>
              <a:cxnSpLocks/>
              <a:endCxn id="88"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EC5C4C-E978-1640-9DF7-F368A9DCCA4C}"/>
                </a:ext>
              </a:extLst>
            </p:cNvPr>
            <p:cNvCxnSpPr>
              <a:cxnSpLocks/>
              <a:endCxn id="86"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7173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C5468-DB16-0DD6-F4F6-F14CA5B16CD9}"/>
              </a:ext>
            </a:extLst>
          </p:cNvPr>
          <p:cNvSpPr>
            <a:spLocks noGrp="1"/>
          </p:cNvSpPr>
          <p:nvPr>
            <p:ph type="sldNum" sz="quarter" idx="20"/>
          </p:nvPr>
        </p:nvSpPr>
        <p:spPr/>
        <p:txBody>
          <a:bodyPr/>
          <a:lstStyle/>
          <a:p>
            <a:fld id="{930176A1-BCF0-4712-97A6-6B495F55390B}" type="slidenum">
              <a:rPr lang="en-US" smtClean="0"/>
              <a:pPr/>
              <a:t>28</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a:xfrm>
            <a:off x="142310" y="314100"/>
            <a:ext cx="11569209" cy="731318"/>
          </a:xfrm>
        </p:spPr>
        <p:txBody>
          <a:bodyPr/>
          <a:lstStyle/>
          <a:p>
            <a:r>
              <a:rPr lang="en-US"/>
              <a:t>Activity: Label this network diagram</a:t>
            </a:r>
          </a:p>
        </p:txBody>
      </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nvGraphicFramePr>
        <p:xfrm>
          <a:off x="891738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solidFill>
                            <a:schemeClr val="tx1"/>
                          </a:solidFill>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4" name="Group 13" descr="question marks pointing to boxes around a 2 by 3 table and around a row in the table.  two cells of the table have a question mark.">
            <a:extLst>
              <a:ext uri="{FF2B5EF4-FFF2-40B4-BE49-F238E27FC236}">
                <a16:creationId xmlns:a16="http://schemas.microsoft.com/office/drawing/2014/main" id="{824CD53A-EDCF-4EFC-8200-39AA065D1EDC}"/>
              </a:ext>
            </a:extLst>
          </p:cNvPr>
          <p:cNvGrpSpPr/>
          <p:nvPr/>
        </p:nvGrpSpPr>
        <p:grpSpPr>
          <a:xfrm>
            <a:off x="7908561" y="2676601"/>
            <a:ext cx="3635639" cy="2474367"/>
            <a:chOff x="7908561" y="2676601"/>
            <a:chExt cx="363563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03279" y="3015155"/>
              <a:ext cx="813609"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9154039" y="2676601"/>
              <a:ext cx="29848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207041" y="3875733"/>
              <a:ext cx="50251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908561" y="3706456"/>
              <a:ext cx="29848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Architecture diagram with question marks over various components that need a label.">
            <a:extLst>
              <a:ext uri="{FF2B5EF4-FFF2-40B4-BE49-F238E27FC236}">
                <a16:creationId xmlns:a16="http://schemas.microsoft.com/office/drawing/2014/main" id="{BABBE1DD-0E88-EF78-1F66-FB7C56E9AE28}"/>
              </a:ext>
            </a:extLst>
          </p:cNvPr>
          <p:cNvGrpSpPr/>
          <p:nvPr/>
        </p:nvGrpSpPr>
        <p:grpSpPr>
          <a:xfrm>
            <a:off x="152400" y="1207045"/>
            <a:ext cx="11887200" cy="5149305"/>
            <a:chOff x="152400" y="1207045"/>
            <a:chExt cx="11887200" cy="5149305"/>
          </a:xfrm>
        </p:grpSpPr>
        <p:grpSp>
          <p:nvGrpSpPr>
            <p:cNvPr id="15" name="Group 14" descr="Architecture diagram with question marks over various components that need a label.">
              <a:extLst>
                <a:ext uri="{FF2B5EF4-FFF2-40B4-BE49-F238E27FC236}">
                  <a16:creationId xmlns:a16="http://schemas.microsoft.com/office/drawing/2014/main" id="{E9483FA9-C64B-4385-9914-2DD013EFC3B8}"/>
                </a:ext>
              </a:extLst>
            </p:cNvPr>
            <p:cNvGrpSpPr/>
            <p:nvPr/>
          </p:nvGrpSpPr>
          <p:grpSpPr>
            <a:xfrm>
              <a:off x="152400" y="1207045"/>
              <a:ext cx="11887200" cy="5149305"/>
              <a:chOff x="152400" y="1207045"/>
              <a:chExt cx="11887200" cy="5149305"/>
            </a:xfrm>
          </p:grpSpPr>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r>
                  <a:rPr kumimoji="0" lang="en-US" sz="1600" b="0" i="0" u="none" strike="noStrike" kern="0" cap="none" spc="0" normalizeH="0" baseline="0" noProof="0">
                    <a:ln>
                      <a:noFill/>
                    </a:ln>
                    <a:solidFill>
                      <a:srgbClr val="E6F2F8"/>
                    </a:solidFill>
                    <a:effectLst/>
                    <a:uLnTx/>
                    <a:uFillTx/>
                    <a:ea typeface="+mn-ea"/>
                    <a:cs typeface="+mn-cs"/>
                  </a:rPr>
                  <a:t>Private subnet</a:t>
                </a:r>
                <a:r>
                  <a:rPr kumimoji="0" lang="en-US" sz="1600" b="0" i="0" u="none" strike="noStrike" kern="0" cap="none" spc="0" normalizeH="0" baseline="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a:r>
                  <a:rPr lang="en-US"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E9F3E6"/>
                    </a:solidFill>
                    <a:effectLst/>
                    <a:uLnTx/>
                    <a:uFillTx/>
                    <a:ea typeface="+mn-ea"/>
                    <a:cs typeface="+mn-cs"/>
                  </a:rPr>
                  <a:t>Public subnet</a:t>
                </a:r>
                <a:r>
                  <a:rPr kumimoji="0" lang="en-US" sz="1600" b="0" i="0" u="none" strike="noStrike" kern="0" cap="none" spc="0" normalizeH="0" baseline="0" noProof="0">
                    <a:ln>
                      <a:noFill/>
                    </a:ln>
                    <a:solidFill>
                      <a:srgbClr val="1D8900"/>
                    </a:solidFill>
                    <a:effectLst/>
                    <a:uLnTx/>
                    <a:uFillTx/>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463588"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Q6</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3040479" y="5098133"/>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736208" y="3589779"/>
                <a:ext cx="1495922"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 _?_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45720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3" name="Rectangle 92">
                <a:extLst>
                  <a:ext uri="{FF2B5EF4-FFF2-40B4-BE49-F238E27FC236}">
                    <a16:creationId xmlns:a16="http://schemas.microsoft.com/office/drawing/2014/main" id="{0F6E66B0-A60B-4B28-BB3F-F9F67EA4BC3E}"/>
                  </a:ext>
                </a:extLst>
              </p:cNvPr>
              <p:cNvSpPr/>
              <p:nvPr/>
            </p:nvSpPr>
            <p:spPr>
              <a:xfrm>
                <a:off x="3741998" y="1911555"/>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600938" y="2625946"/>
                <a:ext cx="2696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98" name="TextBox 97">
                <a:extLst>
                  <a:ext uri="{FF2B5EF4-FFF2-40B4-BE49-F238E27FC236}">
                    <a16:creationId xmlns:a16="http://schemas.microsoft.com/office/drawing/2014/main" id="{075E0770-42E2-4792-89A8-487B88C6AAB4}"/>
                  </a:ext>
                </a:extLst>
              </p:cNvPr>
              <p:cNvSpPr txBox="1"/>
              <p:nvPr/>
            </p:nvSpPr>
            <p:spPr>
              <a:xfrm>
                <a:off x="3430469" y="4284320"/>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310105" y="4916018"/>
                <a:ext cx="613967" cy="351392"/>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577065" y="4577464"/>
                <a:ext cx="2696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3444319" y="2497084"/>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35751" y="2964500"/>
                <a:ext cx="19954" cy="10535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131" name="TextBox 130">
                <a:extLst>
                  <a:ext uri="{FF2B5EF4-FFF2-40B4-BE49-F238E27FC236}">
                    <a16:creationId xmlns:a16="http://schemas.microsoft.com/office/drawing/2014/main" id="{036C1D01-F64B-46AF-B3BB-631FAFF5A830}"/>
                  </a:ext>
                </a:extLst>
              </p:cNvPr>
              <p:cNvSpPr txBox="1"/>
              <p:nvPr/>
            </p:nvSpPr>
            <p:spPr>
              <a:xfrm>
                <a:off x="3440976" y="5570029"/>
                <a:ext cx="1441420"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_?_ IP address</a:t>
                </a:r>
              </a:p>
            </p:txBody>
          </p:sp>
          <p:pic>
            <p:nvPicPr>
              <p:cNvPr id="133" name="Graphic 132">
                <a:extLst>
                  <a:ext uri="{FF2B5EF4-FFF2-40B4-BE49-F238E27FC236}">
                    <a16:creationId xmlns:a16="http://schemas.microsoft.com/office/drawing/2014/main" id="{19CF37B0-EA6E-45A7-9B35-0DA3ED65C40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90005" y="4037021"/>
                <a:ext cx="469900" cy="469900"/>
              </a:xfrm>
              <a:prstGeom prst="rect">
                <a:avLst/>
              </a:prstGeom>
            </p:spPr>
          </p:pic>
        </p:grpSp>
        <p:cxnSp>
          <p:nvCxnSpPr>
            <p:cNvPr id="17" name="Elbow Connector 16">
              <a:extLst>
                <a:ext uri="{FF2B5EF4-FFF2-40B4-BE49-F238E27FC236}">
                  <a16:creationId xmlns:a16="http://schemas.microsoft.com/office/drawing/2014/main" id="{AD92C300-A2DF-35DF-795F-269C6D5C317A}"/>
                </a:ext>
              </a:extLst>
            </p:cNvPr>
            <p:cNvCxnSpPr/>
            <p:nvPr/>
          </p:nvCxnSpPr>
          <p:spPr>
            <a:xfrm>
              <a:off x="5176181" y="3281555"/>
              <a:ext cx="1191936" cy="100276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DE1DBBD-28DD-0D84-A868-61BD6949F8BD}"/>
                </a:ext>
              </a:extLst>
            </p:cNvPr>
            <p:cNvCxnSpPr/>
            <p:nvPr/>
          </p:nvCxnSpPr>
          <p:spPr>
            <a:xfrm flipV="1">
              <a:off x="4392296" y="4284320"/>
              <a:ext cx="1975821" cy="63169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CD94C33-EA6F-77BE-2143-97CC39923D0C}"/>
                </a:ext>
              </a:extLst>
            </p:cNvPr>
            <p:cNvCxnSpPr>
              <a:stCxn id="115" idx="1"/>
              <a:endCxn id="19" idx="0"/>
            </p:cNvCxnSpPr>
            <p:nvPr/>
          </p:nvCxnSpPr>
          <p:spPr>
            <a:xfrm rot="10800000" flipV="1">
              <a:off x="6755219" y="1911898"/>
              <a:ext cx="3364142" cy="1529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0993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0D1103-CE62-D81D-7429-D37336B06C0E}"/>
              </a:ext>
            </a:extLst>
          </p:cNvPr>
          <p:cNvSpPr>
            <a:spLocks noGrp="1"/>
          </p:cNvSpPr>
          <p:nvPr>
            <p:ph type="sldNum" sz="quarter" idx="20"/>
          </p:nvPr>
        </p:nvSpPr>
        <p:spPr/>
        <p:txBody>
          <a:bodyPr/>
          <a:lstStyle/>
          <a:p>
            <a:fld id="{930176A1-BCF0-4712-97A6-6B495F55390B}" type="slidenum">
              <a:rPr lang="en-US" smtClean="0"/>
              <a:pPr/>
              <a:t>29</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a:t>Activity: Solution</a:t>
            </a:r>
          </a:p>
        </p:txBody>
      </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nvGraphicFramePr>
        <p:xfrm>
          <a:off x="894509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a:highlight>
                            <a:srgbClr val="FFFF00"/>
                          </a:highlight>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solidFill>
                            <a:schemeClr val="tx1"/>
                          </a:solidFill>
                          <a:highlight>
                            <a:srgbClr val="FFFF00"/>
                          </a:highlight>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5" name="Group 14" descr="labeled table with all cells filled in.">
            <a:extLst>
              <a:ext uri="{FF2B5EF4-FFF2-40B4-BE49-F238E27FC236}">
                <a16:creationId xmlns:a16="http://schemas.microsoft.com/office/drawing/2014/main" id="{23FB189D-CAF5-4209-B459-72AD06EEA782}"/>
              </a:ext>
            </a:extLst>
          </p:cNvPr>
          <p:cNvGrpSpPr/>
          <p:nvPr/>
        </p:nvGrpSpPr>
        <p:grpSpPr>
          <a:xfrm>
            <a:off x="7797721" y="2676601"/>
            <a:ext cx="3746479" cy="2474367"/>
            <a:chOff x="7797721" y="2676601"/>
            <a:chExt cx="374647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41061" y="3015155"/>
              <a:ext cx="775827"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8724546" y="2676601"/>
              <a:ext cx="123303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Route table</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529011" y="3875733"/>
              <a:ext cx="18054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797721" y="3706456"/>
              <a:ext cx="73129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Route</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descr="Labeled architecture diagram.">
            <a:extLst>
              <a:ext uri="{FF2B5EF4-FFF2-40B4-BE49-F238E27FC236}">
                <a16:creationId xmlns:a16="http://schemas.microsoft.com/office/drawing/2014/main" id="{9EE16358-BF13-295D-0935-7F4626CDBB3F}"/>
              </a:ext>
            </a:extLst>
          </p:cNvPr>
          <p:cNvGrpSpPr/>
          <p:nvPr/>
        </p:nvGrpSpPr>
        <p:grpSpPr>
          <a:xfrm>
            <a:off x="-25992" y="1301080"/>
            <a:ext cx="11887200" cy="5149305"/>
            <a:chOff x="-25992" y="1301080"/>
            <a:chExt cx="11887200" cy="5149305"/>
          </a:xfrm>
        </p:grpSpPr>
        <p:grpSp>
          <p:nvGrpSpPr>
            <p:cNvPr id="14" name="Group 13">
              <a:extLst>
                <a:ext uri="{FF2B5EF4-FFF2-40B4-BE49-F238E27FC236}">
                  <a16:creationId xmlns:a16="http://schemas.microsoft.com/office/drawing/2014/main" id="{797C9A88-F817-4545-9293-57F63AD34C33}"/>
                </a:ext>
              </a:extLst>
            </p:cNvPr>
            <p:cNvGrpSpPr/>
            <p:nvPr/>
          </p:nvGrpSpPr>
          <p:grpSpPr>
            <a:xfrm>
              <a:off x="-25992" y="1301080"/>
              <a:ext cx="11887200" cy="5149305"/>
              <a:chOff x="152400" y="1207045"/>
              <a:chExt cx="11887200" cy="5149305"/>
            </a:xfrm>
          </p:grpSpPr>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r>
                  <a:rPr kumimoji="0" lang="en-US" sz="1600" b="0" i="0" u="none" strike="noStrike" kern="0" cap="none" spc="0" normalizeH="0" baseline="0" noProof="0">
                    <a:ln>
                      <a:noFill/>
                    </a:ln>
                    <a:solidFill>
                      <a:srgbClr val="E6F2F8"/>
                    </a:solidFill>
                    <a:effectLst/>
                    <a:uLnTx/>
                    <a:uFillTx/>
                    <a:ea typeface="+mn-ea"/>
                    <a:cs typeface="+mn-cs"/>
                  </a:rPr>
                  <a:t>Private subnet</a:t>
                </a:r>
                <a:r>
                  <a:rPr kumimoji="0" lang="en-US" sz="1600" b="0" i="0" u="none" strike="noStrike" kern="0" cap="none" spc="0" normalizeH="0" baseline="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a:t>
                </a:r>
              </a:p>
            </p:txBody>
          </p:sp>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a:r>
                  <a:rPr lang="en-US"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E9F3E6"/>
                    </a:solidFill>
                    <a:effectLst/>
                    <a:uLnTx/>
                    <a:uFillTx/>
                    <a:ea typeface="+mn-ea"/>
                    <a:cs typeface="+mn-cs"/>
                  </a:rPr>
                  <a:t>Public subnet</a:t>
                </a:r>
                <a:r>
                  <a:rPr kumimoji="0" lang="en-US" sz="1600" b="0" i="0" u="none" strike="noStrike" kern="0" cap="none" spc="0" normalizeH="0" baseline="0" noProof="0">
                    <a:ln>
                      <a:noFill/>
                    </a:ln>
                    <a:solidFill>
                      <a:srgbClr val="1D8900"/>
                    </a:solidFill>
                    <a:effectLst/>
                    <a:uLnTx/>
                    <a:uFillTx/>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1395190"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NAT gateway</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2570973" y="4917305"/>
                <a:ext cx="971741" cy="830997"/>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Elastic</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network</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interface</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599153" y="3589779"/>
                <a:ext cx="1770036"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Private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Region</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64008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VPC</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285603" y="2625946"/>
                <a:ext cx="947695" cy="584775"/>
              </a:xfrm>
              <a:prstGeom prst="rect">
                <a:avLst/>
              </a:prstGeom>
              <a:no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Internet</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gateway</a:t>
                </a:r>
              </a:p>
            </p:txBody>
          </p:sp>
          <p:sp>
            <p:nvSpPr>
              <p:cNvPr id="98" name="TextBox 97">
                <a:extLst>
                  <a:ext uri="{FF2B5EF4-FFF2-40B4-BE49-F238E27FC236}">
                    <a16:creationId xmlns:a16="http://schemas.microsoft.com/office/drawing/2014/main" id="{075E0770-42E2-4792-89A8-487B88C6AAB4}"/>
                  </a:ext>
                </a:extLst>
              </p:cNvPr>
              <p:cNvSpPr txBox="1"/>
              <p:nvPr/>
            </p:nvSpPr>
            <p:spPr>
              <a:xfrm>
                <a:off x="2859747" y="4171640"/>
                <a:ext cx="1495922"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Private subnet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542714" y="4916018"/>
                <a:ext cx="381358" cy="41678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127884" y="4531664"/>
                <a:ext cx="1233030" cy="338554"/>
              </a:xfrm>
              <a:prstGeom prst="rect">
                <a:avLst/>
              </a:prstGeom>
              <a:no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Route table</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2876272" y="2469374"/>
                <a:ext cx="1414170"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Public subnet</a:t>
                </a:r>
              </a:p>
            </p:txBody>
          </p: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59451" y="3210721"/>
                <a:ext cx="10109" cy="807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3" name="TextBox 2">
                <a:extLst>
                  <a:ext uri="{FF2B5EF4-FFF2-40B4-BE49-F238E27FC236}">
                    <a16:creationId xmlns:a16="http://schemas.microsoft.com/office/drawing/2014/main" id="{DF6752BA-5C71-4B16-9043-D0096A45F601}"/>
                  </a:ext>
                </a:extLst>
              </p:cNvPr>
              <p:cNvSpPr txBox="1"/>
              <p:nvPr/>
            </p:nvSpPr>
            <p:spPr>
              <a:xfrm>
                <a:off x="3238197" y="1903353"/>
                <a:ext cx="16578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Availability Zone</a:t>
                </a:r>
              </a:p>
            </p:txBody>
          </p:sp>
          <p:sp>
            <p:nvSpPr>
              <p:cNvPr id="49" name="TextBox 48">
                <a:extLst>
                  <a:ext uri="{FF2B5EF4-FFF2-40B4-BE49-F238E27FC236}">
                    <a16:creationId xmlns:a16="http://schemas.microsoft.com/office/drawing/2014/main" id="{6513CA11-B560-4FC5-8B71-63AC786D6732}"/>
                  </a:ext>
                </a:extLst>
              </p:cNvPr>
              <p:cNvSpPr txBox="1"/>
              <p:nvPr/>
            </p:nvSpPr>
            <p:spPr>
              <a:xfrm>
                <a:off x="3706131" y="5517778"/>
                <a:ext cx="1770036"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Private IP address</a:t>
                </a:r>
              </a:p>
            </p:txBody>
          </p:sp>
          <p:pic>
            <p:nvPicPr>
              <p:cNvPr id="50" name="Graphic 49">
                <a:extLst>
                  <a:ext uri="{FF2B5EF4-FFF2-40B4-BE49-F238E27FC236}">
                    <a16:creationId xmlns:a16="http://schemas.microsoft.com/office/drawing/2014/main" id="{E7208472-9DBC-4A85-81D2-16F727F7376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45425" y="4037021"/>
                <a:ext cx="469900" cy="469900"/>
              </a:xfrm>
              <a:prstGeom prst="rect">
                <a:avLst/>
              </a:prstGeom>
            </p:spPr>
          </p:pic>
        </p:grpSp>
        <p:cxnSp>
          <p:nvCxnSpPr>
            <p:cNvPr id="18" name="Elbow Connector 17">
              <a:extLst>
                <a:ext uri="{FF2B5EF4-FFF2-40B4-BE49-F238E27FC236}">
                  <a16:creationId xmlns:a16="http://schemas.microsoft.com/office/drawing/2014/main" id="{FD597CD6-CF33-0A7F-2BD0-45DDD95B65BF}"/>
                </a:ext>
              </a:extLst>
            </p:cNvPr>
            <p:cNvCxnSpPr>
              <a:stCxn id="19" idx="0"/>
              <a:endCxn id="115" idx="1"/>
            </p:cNvCxnSpPr>
            <p:nvPr/>
          </p:nvCxnSpPr>
          <p:spPr>
            <a:xfrm rot="5400000" flipH="1" flipV="1">
              <a:off x="8182408" y="400352"/>
              <a:ext cx="152980" cy="336414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5F3B0744-E66D-EE9C-B625-3284EE82EA50}"/>
                </a:ext>
              </a:extLst>
            </p:cNvPr>
            <p:cNvCxnSpPr>
              <a:stCxn id="71" idx="3"/>
              <a:endCxn id="50" idx="1"/>
            </p:cNvCxnSpPr>
            <p:nvPr/>
          </p:nvCxnSpPr>
          <p:spPr>
            <a:xfrm>
              <a:off x="4997789" y="3382591"/>
              <a:ext cx="1369244" cy="98341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FFB8FBD-90BB-349E-0394-DBA5E7619A06}"/>
                </a:ext>
              </a:extLst>
            </p:cNvPr>
            <p:cNvCxnSpPr>
              <a:stCxn id="50" idx="1"/>
            </p:cNvCxnSpPr>
            <p:nvPr/>
          </p:nvCxnSpPr>
          <p:spPr>
            <a:xfrm rot="10800000" flipV="1">
              <a:off x="4225139" y="4366005"/>
              <a:ext cx="2141894" cy="66200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6276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dirty="0"/>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normAutofit fontScale="92500" lnSpcReduction="10000"/>
          </a:bodyPr>
          <a:lstStyle/>
          <a:p>
            <a:pPr marL="0" indent="0">
              <a:spcBef>
                <a:spcPts val="800"/>
              </a:spcBef>
              <a:buNone/>
            </a:pPr>
            <a:r>
              <a:rPr lang="en-US">
                <a:latin typeface="+mn-lt"/>
              </a:rPr>
              <a:t>After completing this module, you should be able to:</a:t>
            </a:r>
          </a:p>
          <a:p>
            <a:pPr>
              <a:spcBef>
                <a:spcPts val="800"/>
              </a:spcBef>
            </a:pPr>
            <a:r>
              <a:rPr lang="en-US" sz="2400">
                <a:latin typeface="+mn-lt"/>
              </a:rPr>
              <a:t>Recognize the basics of networking</a:t>
            </a:r>
          </a:p>
          <a:p>
            <a:pPr>
              <a:spcBef>
                <a:spcPts val="800"/>
              </a:spcBef>
            </a:pPr>
            <a:r>
              <a:rPr lang="en-US" sz="2400">
                <a:latin typeface="+mn-lt"/>
              </a:rPr>
              <a:t>Describe virtual networking in the cloud with Amazon VPC</a:t>
            </a:r>
          </a:p>
          <a:p>
            <a:pPr>
              <a:spcBef>
                <a:spcPts val="800"/>
              </a:spcBef>
            </a:pPr>
            <a:r>
              <a:rPr lang="en-US" sz="2400">
                <a:latin typeface="+mn-lt"/>
              </a:rPr>
              <a:t>Label a network diagram</a:t>
            </a:r>
          </a:p>
          <a:p>
            <a:pPr>
              <a:spcBef>
                <a:spcPts val="800"/>
              </a:spcBef>
            </a:pPr>
            <a:r>
              <a:rPr lang="en-US" sz="2400">
                <a:latin typeface="+mn-lt"/>
              </a:rPr>
              <a:t>Design a basic VPC architecture</a:t>
            </a:r>
          </a:p>
          <a:p>
            <a:pPr>
              <a:spcBef>
                <a:spcPts val="800"/>
              </a:spcBef>
            </a:pPr>
            <a:r>
              <a:rPr lang="en-US" sz="2400">
                <a:latin typeface="+mn-lt"/>
              </a:rPr>
              <a:t>Indicate the steps to build a VPC</a:t>
            </a:r>
          </a:p>
          <a:p>
            <a:pPr>
              <a:spcBef>
                <a:spcPts val="800"/>
              </a:spcBef>
            </a:pPr>
            <a:r>
              <a:rPr lang="en-US" sz="2400">
                <a:latin typeface="+mn-lt"/>
              </a:rPr>
              <a:t>Identify security groups</a:t>
            </a:r>
          </a:p>
          <a:p>
            <a:pPr>
              <a:spcBef>
                <a:spcPts val="800"/>
              </a:spcBef>
            </a:pPr>
            <a:r>
              <a:rPr lang="en-US" sz="2400">
                <a:latin typeface="+mn-lt"/>
              </a:rPr>
              <a:t>Create your own VPC and add additional components to it to produce a customized network</a:t>
            </a:r>
          </a:p>
          <a:p>
            <a:pPr>
              <a:spcBef>
                <a:spcPts val="800"/>
              </a:spcBef>
            </a:pPr>
            <a:r>
              <a:rPr lang="en-US" sz="2400">
                <a:latin typeface="+mn-lt"/>
              </a:rPr>
              <a:t>Identify the fundamentals of Amazon Route 53</a:t>
            </a:r>
          </a:p>
          <a:p>
            <a:pPr>
              <a:spcBef>
                <a:spcPts val="800"/>
              </a:spcBef>
            </a:pPr>
            <a:r>
              <a:rPr lang="en-US" sz="2400">
                <a:latin typeface="+mn-lt"/>
              </a:rPr>
              <a:t>Recognize the benefits of Amazon CloudFront</a:t>
            </a:r>
            <a:endParaRPr lang="en-US">
              <a:latin typeface="+mn-lt"/>
            </a:endParaRPr>
          </a:p>
        </p:txBody>
      </p:sp>
    </p:spTree>
    <p:custDataLst>
      <p:tags r:id="rId1"/>
    </p:custDataLst>
    <p:extLst>
      <p:ext uri="{BB962C8B-B14F-4D97-AF65-F5344CB8AC3E}">
        <p14:creationId xmlns:p14="http://schemas.microsoft.com/office/powerpoint/2010/main" val="148880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30</a:t>
            </a:fld>
            <a:endParaRPr lang="en-US" dirty="0"/>
          </a:p>
        </p:txBody>
      </p:sp>
      <p:sp>
        <p:nvSpPr>
          <p:cNvPr id="2" name="Title 1"/>
          <p:cNvSpPr>
            <a:spLocks noGrp="1"/>
          </p:cNvSpPr>
          <p:nvPr>
            <p:ph type="ctrTitle"/>
          </p:nvPr>
        </p:nvSpPr>
        <p:spPr/>
        <p:txBody>
          <a:bodyPr>
            <a:noAutofit/>
          </a:bodyPr>
          <a:lstStyle/>
          <a:p>
            <a:r>
              <a:rPr lang="en-US" sz="3600">
                <a:latin typeface="+mj-lt"/>
              </a:rPr>
              <a:t>Recorded Amazon VPC demonstration</a:t>
            </a:r>
          </a:p>
        </p:txBody>
      </p:sp>
      <p:pic>
        <p:nvPicPr>
          <p:cNvPr id="4" name="Content Placeholder 3">
            <a:hlinkClick r:id="rId4"/>
            <a:extLst>
              <a:ext uri="{C183D7F6-B498-43B3-948B-1728B52AA6E4}">
                <adec:decorative xmlns:adec="http://schemas.microsoft.com/office/drawing/2017/decorative" val="1"/>
              </a:ext>
            </a:extLst>
          </p:cNvPr>
          <p:cNvPicPr>
            <a:picLocks noGrp="1" noChangeAspect="1"/>
          </p:cNvPicPr>
          <p:nvPr>
            <p:ph idx="4294967295"/>
          </p:nvPr>
        </p:nvPicPr>
        <p:blipFill>
          <a:blip r:embed="rId5"/>
          <a:stretch>
            <a:fillRect/>
          </a:stretch>
        </p:blipFill>
        <p:spPr>
          <a:xfrm>
            <a:off x="5552373" y="1510449"/>
            <a:ext cx="5767387" cy="3271838"/>
          </a:xfrm>
          <a:prstGeom prst="rect">
            <a:avLst/>
          </a:prstGeom>
        </p:spPr>
      </p:pic>
    </p:spTree>
    <p:custDataLst>
      <p:tags r:id="rId1"/>
    </p:custDataLst>
    <p:extLst>
      <p:ext uri="{BB962C8B-B14F-4D97-AF65-F5344CB8AC3E}">
        <p14:creationId xmlns:p14="http://schemas.microsoft.com/office/powerpoint/2010/main" val="3894079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31</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There are several VPC networking options, which include:</a:t>
            </a:r>
          </a:p>
          <a:p>
            <a:pPr lvl="1"/>
            <a:r>
              <a:rPr lang="en-US">
                <a:latin typeface="+mn-lt"/>
              </a:rPr>
              <a:t>Internet gateway</a:t>
            </a:r>
          </a:p>
          <a:p>
            <a:pPr lvl="1"/>
            <a:r>
              <a:rPr lang="en-US">
                <a:latin typeface="+mn-lt"/>
              </a:rPr>
              <a:t>NAT gateway</a:t>
            </a:r>
          </a:p>
          <a:p>
            <a:pPr lvl="1"/>
            <a:r>
              <a:rPr lang="en-US">
                <a:latin typeface="+mn-lt"/>
              </a:rPr>
              <a:t>VPC endpoint</a:t>
            </a:r>
          </a:p>
          <a:p>
            <a:pPr lvl="1"/>
            <a:r>
              <a:rPr lang="en-US">
                <a:latin typeface="+mn-lt"/>
              </a:rPr>
              <a:t>VPC peering</a:t>
            </a:r>
          </a:p>
          <a:p>
            <a:pPr lvl="1"/>
            <a:r>
              <a:rPr lang="en-US">
                <a:latin typeface="+mn-lt"/>
              </a:rPr>
              <a:t>VPC sharing</a:t>
            </a:r>
          </a:p>
          <a:p>
            <a:pPr lvl="1"/>
            <a:r>
              <a:rPr lang="en-US">
                <a:latin typeface="+mn-lt"/>
              </a:rPr>
              <a:t>AWS Site-to-Site VPN</a:t>
            </a:r>
          </a:p>
          <a:p>
            <a:pPr lvl="1"/>
            <a:r>
              <a:rPr lang="en-US">
                <a:latin typeface="+mn-lt"/>
              </a:rPr>
              <a:t>AWS Direct Connect</a:t>
            </a:r>
          </a:p>
          <a:p>
            <a:pPr lvl="1"/>
            <a:r>
              <a:rPr lang="en-US">
                <a:latin typeface="+mn-lt"/>
              </a:rPr>
              <a:t>AWS Transit Gateway</a:t>
            </a:r>
          </a:p>
          <a:p>
            <a:r>
              <a:rPr lang="en-US">
                <a:latin typeface="+mn-lt"/>
              </a:rPr>
              <a:t>You can use the VPC Wizard to implement your design.</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223045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C1439-966A-4F56-B244-249077ECEC28}"/>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4: VPC security</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24D040-303B-FF9E-7CD2-52AE1A5D6ED5}"/>
              </a:ext>
            </a:extLst>
          </p:cNvPr>
          <p:cNvSpPr>
            <a:spLocks noGrp="1"/>
          </p:cNvSpPr>
          <p:nvPr>
            <p:ph type="sldNum" sz="quarter" idx="20"/>
          </p:nvPr>
        </p:nvSpPr>
        <p:spPr/>
        <p:txBody>
          <a:bodyPr/>
          <a:lstStyle/>
          <a:p>
            <a:fld id="{930176A1-BCF0-4712-97A6-6B495F55390B}" type="slidenum">
              <a:rPr lang="en-US" smtClean="0"/>
              <a:pPr/>
              <a:t>33</a:t>
            </a:fld>
            <a:endParaRPr lang="en-US"/>
          </a:p>
        </p:txBody>
      </p:sp>
      <p:sp>
        <p:nvSpPr>
          <p:cNvPr id="2" name="Title 1"/>
          <p:cNvSpPr>
            <a:spLocks noGrp="1"/>
          </p:cNvSpPr>
          <p:nvPr>
            <p:ph type="title"/>
          </p:nvPr>
        </p:nvSpPr>
        <p:spPr/>
        <p:txBody>
          <a:bodyPr>
            <a:normAutofit/>
          </a:bodyPr>
          <a:lstStyle/>
          <a:p>
            <a:r>
              <a:rPr lang="en-US"/>
              <a:t>Security groups (1 of 2)</a:t>
            </a:r>
          </a:p>
        </p:txBody>
      </p:sp>
      <p:sp>
        <p:nvSpPr>
          <p:cNvPr id="25" name="TextBox 24">
            <a:extLst>
              <a:ext uri="{FF2B5EF4-FFF2-40B4-BE49-F238E27FC236}">
                <a16:creationId xmlns:a16="http://schemas.microsoft.com/office/drawing/2014/main" id="{21779009-7CA0-474D-8758-7D153A6A2C00}"/>
              </a:ext>
            </a:extLst>
          </p:cNvPr>
          <p:cNvSpPr txBox="1"/>
          <p:nvPr/>
        </p:nvSpPr>
        <p:spPr>
          <a:xfrm>
            <a:off x="7251306" y="3955547"/>
            <a:ext cx="3821880" cy="954107"/>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Security groups act at </a:t>
            </a:r>
            <a:br>
              <a:rPr lang="en-US" sz="2800" dirty="0">
                <a:ea typeface="Amazon Ember Light" panose="020B0403020204020204" pitchFamily="34" charset="0"/>
                <a:cs typeface="Amazon Ember Light" panose="020B0403020204020204" pitchFamily="34" charset="0"/>
              </a:rPr>
            </a:br>
            <a:r>
              <a:rPr lang="en-US" sz="2800" dirty="0">
                <a:ea typeface="Amazon Ember Light" panose="020B0403020204020204" pitchFamily="34" charset="0"/>
                <a:cs typeface="Amazon Ember Light" panose="020B0403020204020204" pitchFamily="34" charset="0"/>
              </a:rPr>
              <a:t>the </a:t>
            </a:r>
            <a:r>
              <a:rPr lang="en-US" sz="2800" dirty="0">
                <a:solidFill>
                  <a:schemeClr val="accent6"/>
                </a:solidFill>
                <a:ea typeface="Amazon Ember Light" panose="020B0403020204020204" pitchFamily="34" charset="0"/>
                <a:cs typeface="Amazon Ember Light" panose="020B0403020204020204" pitchFamily="34" charset="0"/>
              </a:rPr>
              <a:t>instance level</a:t>
            </a:r>
            <a:r>
              <a:rPr lang="en-US" sz="2800" dirty="0">
                <a:ea typeface="Amazon Ember Light" panose="020B0403020204020204" pitchFamily="34" charset="0"/>
                <a:cs typeface="Amazon Ember Light" panose="020B0403020204020204" pitchFamily="34" charset="0"/>
              </a:rPr>
              <a:t>.</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sp>
          <p:nvSpPr>
            <p:cNvPr id="11" name="Rectangle 10">
              <a:extLst>
                <a:ext uri="{FF2B5EF4-FFF2-40B4-BE49-F238E27FC236}">
                  <a16:creationId xmlns:a16="http://schemas.microsoft.com/office/drawing/2014/main" id="{DFB21CDB-E7C3-4D30-B97C-5B0213132DD0}"/>
                </a:ext>
              </a:extLst>
            </p:cNvPr>
            <p:cNvSpPr/>
            <p:nvPr/>
          </p:nvSpPr>
          <p:spPr>
            <a:xfrm>
              <a:off x="1315653" y="2982872"/>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2" name="Graphic 11">
              <a:extLst>
                <a:ext uri="{FF2B5EF4-FFF2-40B4-BE49-F238E27FC236}">
                  <a16:creationId xmlns:a16="http://schemas.microsoft.com/office/drawing/2014/main" id="{A81762A6-0A9A-443D-94CB-ACD42705F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id="{C0492441-C59A-449B-8DFB-1A489D3FF458}"/>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14" name="Graphic 13">
              <a:extLst>
                <a:ext uri="{FF2B5EF4-FFF2-40B4-BE49-F238E27FC236}">
                  <a16:creationId xmlns:a16="http://schemas.microsoft.com/office/drawing/2014/main" id="{FA86E7D1-2240-46EF-81FF-93917F09BC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6" name="Graphic 15">
              <a:extLst>
                <a:ext uri="{FF2B5EF4-FFF2-40B4-BE49-F238E27FC236}">
                  <a16:creationId xmlns:a16="http://schemas.microsoft.com/office/drawing/2014/main" id="{FB4B6ED6-F482-4FBE-A5AE-A1BC4EFF7E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id="{45CC1B0C-00B1-4030-AB94-1769D6F0FD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0" name="Graphic 19">
              <a:extLst>
                <a:ext uri="{FF2B5EF4-FFF2-40B4-BE49-F238E27FC236}">
                  <a16:creationId xmlns:a16="http://schemas.microsoft.com/office/drawing/2014/main" id="{74D9B023-123A-4059-8E54-2A7C7CADA19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A0011F49-6AAB-48D6-B7DC-B849FE7E5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id="{AF86A194-84B5-4110-9E59-9571881DC0A9}"/>
                </a:ext>
              </a:extLst>
            </p:cNvPr>
            <p:cNvSpPr/>
            <p:nvPr/>
          </p:nvSpPr>
          <p:spPr>
            <a:xfrm>
              <a:off x="2145491" y="3372897"/>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pic>
          <p:nvPicPr>
            <p:cNvPr id="39" name="Graphic 38">
              <a:extLst>
                <a:ext uri="{FF2B5EF4-FFF2-40B4-BE49-F238E27FC236}">
                  <a16:creationId xmlns:a16="http://schemas.microsoft.com/office/drawing/2014/main" id="{A28E8FF8-E3E0-4E5B-8AAB-E34F26E77A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id="{7547EFC8-C8EC-4D84-A8F9-106BC1CC28F1}"/>
                </a:ext>
              </a:extLst>
            </p:cNvPr>
            <p:cNvSpPr/>
            <p:nvPr/>
          </p:nvSpPr>
          <p:spPr>
            <a:xfrm>
              <a:off x="2159342" y="4910749"/>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grpSp>
      <p:cxnSp>
        <p:nvCxnSpPr>
          <p:cNvPr id="21" name="Elbow Connector 20">
            <a:extLst>
              <a:ext uri="{FF2B5EF4-FFF2-40B4-BE49-F238E27FC236}">
                <a16:creationId xmlns:a16="http://schemas.microsoft.com/office/drawing/2014/main" id="{09A98307-9B89-6745-C330-ABD3D0B73DDB}"/>
              </a:ext>
              <a:ext uri="{C183D7F6-B498-43B3-948B-1728B52AA6E4}">
                <adec:decorative xmlns:adec="http://schemas.microsoft.com/office/drawing/2017/decorative" val="1"/>
              </a:ext>
            </a:extLst>
          </p:cNvPr>
          <p:cNvCxnSpPr>
            <a:stCxn id="25" idx="1"/>
          </p:cNvCxnSpPr>
          <p:nvPr/>
        </p:nvCxnSpPr>
        <p:spPr>
          <a:xfrm rot="10800000">
            <a:off x="3924642" y="3621421"/>
            <a:ext cx="3326664" cy="811180"/>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D3EF7CE-050A-24D7-09BA-A58D530C2410}"/>
              </a:ext>
              <a:ext uri="{C183D7F6-B498-43B3-948B-1728B52AA6E4}">
                <adec:decorative xmlns:adec="http://schemas.microsoft.com/office/drawing/2017/decorative" val="1"/>
              </a:ext>
            </a:extLst>
          </p:cNvPr>
          <p:cNvCxnSpPr>
            <a:stCxn id="25" idx="1"/>
          </p:cNvCxnSpPr>
          <p:nvPr/>
        </p:nvCxnSpPr>
        <p:spPr>
          <a:xfrm rot="10800000" flipV="1">
            <a:off x="3924642" y="4432601"/>
            <a:ext cx="3326665" cy="825582"/>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828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62BF34-1E64-D8AE-C709-29316B50F828}"/>
              </a:ext>
            </a:extLst>
          </p:cNvPr>
          <p:cNvSpPr>
            <a:spLocks noGrp="1"/>
          </p:cNvSpPr>
          <p:nvPr>
            <p:ph type="sldNum" sz="quarter" idx="20"/>
          </p:nvPr>
        </p:nvSpPr>
        <p:spPr/>
        <p:txBody>
          <a:bodyPr/>
          <a:lstStyle/>
          <a:p>
            <a:fld id="{930176A1-BCF0-4712-97A6-6B495F55390B}" type="slidenum">
              <a:rPr lang="en-US" smtClean="0"/>
              <a:pPr/>
              <a:t>34</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lstStyle/>
          <a:p>
            <a:r>
              <a:rPr lang="en-US"/>
              <a:t>Security groups (2 of 2)</a:t>
            </a:r>
          </a:p>
        </p:txBody>
      </p:sp>
      <p:sp>
        <p:nvSpPr>
          <p:cNvPr id="11" name="Rectangle 10">
            <a:extLst>
              <a:ext uri="{FF2B5EF4-FFF2-40B4-BE49-F238E27FC236}">
                <a16:creationId xmlns:a16="http://schemas.microsoft.com/office/drawing/2014/main" id="{C0D2E03D-16E8-49EB-94E2-2308B3350934}"/>
              </a:ext>
            </a:extLst>
          </p:cNvPr>
          <p:cNvSpPr/>
          <p:nvPr/>
        </p:nvSpPr>
        <p:spPr>
          <a:xfrm>
            <a:off x="549620" y="1351296"/>
            <a:ext cx="11092761" cy="1313180"/>
          </a:xfrm>
          <a:prstGeom prst="rect">
            <a:avLst/>
          </a:prstGeom>
        </p:spPr>
        <p:txBody>
          <a:bodyPr wrap="square">
            <a:spAutoFit/>
          </a:bodyPr>
          <a:lstStyle/>
          <a:p>
            <a:pPr marL="457200" indent="-457200">
              <a:spcAft>
                <a:spcPts val="800"/>
              </a:spcAft>
              <a:buFont typeface="Arial" panose="020B0604020202020204" pitchFamily="34" charset="0"/>
              <a:buChar char="•"/>
            </a:pPr>
            <a:r>
              <a:rPr lang="en-US" sz="2200" dirty="0"/>
              <a:t>Security groups have </a:t>
            </a:r>
            <a:r>
              <a:rPr lang="en-US" sz="2200" dirty="0">
                <a:solidFill>
                  <a:schemeClr val="accent6"/>
                </a:solidFill>
              </a:rPr>
              <a:t>rules </a:t>
            </a:r>
            <a:r>
              <a:rPr lang="en-US" sz="2200" dirty="0"/>
              <a:t>that control inbound and outbound instance traffic. </a:t>
            </a:r>
          </a:p>
          <a:p>
            <a:pPr marL="457200" indent="-457200">
              <a:spcAft>
                <a:spcPts val="800"/>
              </a:spcAft>
              <a:buFont typeface="Arial" panose="020B0604020202020204" pitchFamily="34" charset="0"/>
              <a:buChar char="•"/>
            </a:pPr>
            <a:r>
              <a:rPr lang="en-US" sz="2200" dirty="0"/>
              <a:t>Default security groups </a:t>
            </a:r>
            <a:r>
              <a:rPr lang="en-US" sz="2200" dirty="0">
                <a:solidFill>
                  <a:schemeClr val="accent6"/>
                </a:solidFill>
              </a:rPr>
              <a:t>deny all inbound </a:t>
            </a:r>
            <a:r>
              <a:rPr lang="en-US" sz="2200" dirty="0"/>
              <a:t>traffic and </a:t>
            </a:r>
            <a:r>
              <a:rPr lang="en-US" sz="2200" dirty="0">
                <a:solidFill>
                  <a:schemeClr val="accent6"/>
                </a:solidFill>
              </a:rPr>
              <a:t>allow all outbound </a:t>
            </a:r>
            <a:r>
              <a:rPr lang="en-US" sz="2200" dirty="0"/>
              <a:t>traffic.</a:t>
            </a:r>
          </a:p>
          <a:p>
            <a:pPr marL="457200" indent="-457200">
              <a:spcAft>
                <a:spcPts val="800"/>
              </a:spcAft>
              <a:buFont typeface="Arial" panose="020B0604020202020204" pitchFamily="34" charset="0"/>
              <a:buChar char="•"/>
            </a:pPr>
            <a:r>
              <a:rPr lang="en-US" sz="2200" dirty="0"/>
              <a:t>Security groups are </a:t>
            </a:r>
            <a:r>
              <a:rPr lang="en-US" sz="2200" dirty="0">
                <a:solidFill>
                  <a:schemeClr val="accent6"/>
                </a:solidFill>
              </a:rPr>
              <a:t>stateful</a:t>
            </a:r>
            <a:r>
              <a:rPr lang="en-US" sz="2200" dirty="0"/>
              <a:t>.</a:t>
            </a:r>
          </a:p>
        </p:txBody>
      </p:sp>
      <p:sp>
        <p:nvSpPr>
          <p:cNvPr id="5" name="TextBox 4">
            <a:extLst>
              <a:ext uri="{FF2B5EF4-FFF2-40B4-BE49-F238E27FC236}">
                <a16:creationId xmlns:a16="http://schemas.microsoft.com/office/drawing/2014/main" id="{168D4DEB-BB24-A6FE-5B92-FCD198B91250}"/>
              </a:ext>
            </a:extLst>
          </p:cNvPr>
          <p:cNvSpPr txBox="1"/>
          <p:nvPr/>
        </p:nvSpPr>
        <p:spPr>
          <a:xfrm>
            <a:off x="672394" y="2661355"/>
            <a:ext cx="10847211" cy="366210"/>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2437597271"/>
              </p:ext>
            </p:extLst>
          </p:nvPr>
        </p:nvGraphicFramePr>
        <p:xfrm>
          <a:off x="655461" y="3027565"/>
          <a:ext cx="10881078" cy="1010920"/>
        </p:xfrm>
        <a:graphic>
          <a:graphicData uri="http://schemas.openxmlformats.org/drawingml/2006/table">
            <a:tbl>
              <a:tblPr firstRow="1">
                <a:tableStyleId>{5C22544A-7EE6-4342-B048-85BDC9FD1C3A}</a:tableStyleId>
              </a:tblPr>
              <a:tblGrid>
                <a:gridCol w="1840604">
                  <a:extLst>
                    <a:ext uri="{9D8B030D-6E8A-4147-A177-3AD203B41FA5}">
                      <a16:colId xmlns:a16="http://schemas.microsoft.com/office/drawing/2014/main" val="1178131056"/>
                    </a:ext>
                  </a:extLst>
                </a:gridCol>
                <a:gridCol w="1272746">
                  <a:extLst>
                    <a:ext uri="{9D8B030D-6E8A-4147-A177-3AD203B41FA5}">
                      <a16:colId xmlns:a16="http://schemas.microsoft.com/office/drawing/2014/main" val="470111755"/>
                    </a:ext>
                  </a:extLst>
                </a:gridCol>
                <a:gridCol w="1495167">
                  <a:extLst>
                    <a:ext uri="{9D8B030D-6E8A-4147-A177-3AD203B41FA5}">
                      <a16:colId xmlns:a16="http://schemas.microsoft.com/office/drawing/2014/main" val="672005831"/>
                    </a:ext>
                  </a:extLst>
                </a:gridCol>
                <a:gridCol w="6272561">
                  <a:extLst>
                    <a:ext uri="{9D8B030D-6E8A-4147-A177-3AD203B41FA5}">
                      <a16:colId xmlns:a16="http://schemas.microsoft.com/office/drawing/2014/main" val="166126738"/>
                    </a:ext>
                  </a:extLst>
                </a:gridCol>
              </a:tblGrid>
              <a:tr h="370840">
                <a:tc>
                  <a:txBody>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sg-</a:t>
                      </a:r>
                      <a:r>
                        <a:rPr lang="en-US" i="1" err="1"/>
                        <a:t>xxxxxxxx</a:t>
                      </a:r>
                      <a:endParaRPr lang="en-US"/>
                    </a:p>
                  </a:txBody>
                  <a:tcPr/>
                </a:tc>
                <a:tc>
                  <a:txBody>
                    <a:bodyPr/>
                    <a:lstStyle/>
                    <a:p>
                      <a:pPr algn="ctr"/>
                      <a:r>
                        <a:rPr lang="en-US"/>
                        <a:t>All</a:t>
                      </a:r>
                    </a:p>
                  </a:txBody>
                  <a:tcPr/>
                </a:tc>
                <a:tc>
                  <a:txBody>
                    <a:bodyPr/>
                    <a:lstStyle/>
                    <a:p>
                      <a:pPr algn="ctr"/>
                      <a:r>
                        <a:rPr lang="en-US"/>
                        <a:t>All</a:t>
                      </a:r>
                    </a:p>
                  </a:txBody>
                  <a:tcPr/>
                </a:tc>
                <a:tc>
                  <a:txBody>
                    <a:bodyPr/>
                    <a:lstStyle/>
                    <a:p>
                      <a:pPr algn="l"/>
                      <a:r>
                        <a:rPr lang="en-US" dirty="0"/>
                        <a:t>Allow inbound traffic from network interfaces assigned to the same security group. </a:t>
                      </a:r>
                    </a:p>
                  </a:txBody>
                  <a:tcPr/>
                </a:tc>
                <a:extLst>
                  <a:ext uri="{0D108BD9-81ED-4DB2-BD59-A6C34878D82A}">
                    <a16:rowId xmlns:a16="http://schemas.microsoft.com/office/drawing/2014/main" val="149808920"/>
                  </a:ext>
                </a:extLst>
              </a:tr>
            </a:tbl>
          </a:graphicData>
        </a:graphic>
      </p:graphicFrame>
      <p:sp>
        <p:nvSpPr>
          <p:cNvPr id="10" name="TextBox 9">
            <a:extLst>
              <a:ext uri="{FF2B5EF4-FFF2-40B4-BE49-F238E27FC236}">
                <a16:creationId xmlns:a16="http://schemas.microsoft.com/office/drawing/2014/main" id="{5546821D-B8D8-E6DC-D374-BA4391A7B8E9}"/>
              </a:ext>
            </a:extLst>
          </p:cNvPr>
          <p:cNvSpPr txBox="1"/>
          <p:nvPr/>
        </p:nvSpPr>
        <p:spPr>
          <a:xfrm>
            <a:off x="689328" y="4231492"/>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61C3261E-4CC3-47D7-A584-F67E737F68A3}"/>
              </a:ext>
            </a:extLst>
          </p:cNvPr>
          <p:cNvGraphicFramePr>
            <a:graphicFrameLocks noGrp="1"/>
          </p:cNvGraphicFramePr>
          <p:nvPr>
            <p:extLst>
              <p:ext uri="{D42A27DB-BD31-4B8C-83A1-F6EECF244321}">
                <p14:modId xmlns:p14="http://schemas.microsoft.com/office/powerpoint/2010/main" val="1564612640"/>
              </p:ext>
            </p:extLst>
          </p:nvPr>
        </p:nvGraphicFramePr>
        <p:xfrm>
          <a:off x="672395" y="4596956"/>
          <a:ext cx="10847211" cy="1112520"/>
        </p:xfrm>
        <a:graphic>
          <a:graphicData uri="http://schemas.openxmlformats.org/drawingml/2006/table">
            <a:tbl>
              <a:tblPr firstRow="1">
                <a:tableStyleId>{5C22544A-7EE6-4342-B048-85BDC9FD1C3A}</a:tableStyleId>
              </a:tblPr>
              <a:tblGrid>
                <a:gridCol w="1856214">
                  <a:extLst>
                    <a:ext uri="{9D8B030D-6E8A-4147-A177-3AD203B41FA5}">
                      <a16:colId xmlns:a16="http://schemas.microsoft.com/office/drawing/2014/main" val="1178131056"/>
                    </a:ext>
                  </a:extLst>
                </a:gridCol>
                <a:gridCol w="1262106">
                  <a:extLst>
                    <a:ext uri="{9D8B030D-6E8A-4147-A177-3AD203B41FA5}">
                      <a16:colId xmlns:a16="http://schemas.microsoft.com/office/drawing/2014/main" val="470111755"/>
                    </a:ext>
                  </a:extLst>
                </a:gridCol>
                <a:gridCol w="1358265">
                  <a:extLst>
                    <a:ext uri="{9D8B030D-6E8A-4147-A177-3AD203B41FA5}">
                      <a16:colId xmlns:a16="http://schemas.microsoft.com/office/drawing/2014/main" val="672005831"/>
                    </a:ext>
                  </a:extLst>
                </a:gridCol>
                <a:gridCol w="6370626">
                  <a:extLst>
                    <a:ext uri="{9D8B030D-6E8A-4147-A177-3AD203B41FA5}">
                      <a16:colId xmlns:a16="http://schemas.microsoft.com/office/drawing/2014/main"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all outbound IPv4 traffic.</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a:t>
                      </a:r>
                    </a:p>
                  </a:txBody>
                  <a:tcPr/>
                </a:tc>
                <a:tc>
                  <a:txBody>
                    <a:bodyPr/>
                    <a:lstStyle/>
                    <a:p>
                      <a:pPr algn="ctr"/>
                      <a:r>
                        <a:rPr lang="en-US"/>
                        <a:t>All</a:t>
                      </a:r>
                    </a:p>
                  </a:txBody>
                  <a:tcPr/>
                </a:tc>
                <a:tc>
                  <a:txBody>
                    <a:bodyPr/>
                    <a:lstStyle/>
                    <a:p>
                      <a:pPr algn="ctr"/>
                      <a:r>
                        <a:rPr lang="en-US"/>
                        <a:t>All</a:t>
                      </a:r>
                    </a:p>
                  </a:txBody>
                  <a:tcPr/>
                </a:tc>
                <a:tc>
                  <a:txBody>
                    <a:bodyPr/>
                    <a:lstStyle/>
                    <a:p>
                      <a:pPr algn="l"/>
                      <a:r>
                        <a:rPr lang="en-US"/>
                        <a:t>Allow all outbound IPv6 traffic. </a:t>
                      </a:r>
                    </a:p>
                  </a:txBody>
                  <a:tcPr/>
                </a:tc>
                <a:extLst>
                  <a:ext uri="{0D108BD9-81ED-4DB2-BD59-A6C34878D82A}">
                    <a16:rowId xmlns:a16="http://schemas.microsoft.com/office/drawing/2014/main" val="1153191234"/>
                  </a:ext>
                </a:extLst>
              </a:tr>
            </a:tbl>
          </a:graphicData>
        </a:graphic>
      </p:graphicFrame>
    </p:spTree>
    <p:custDataLst>
      <p:tags r:id="rId1"/>
    </p:custDataLst>
    <p:extLst>
      <p:ext uri="{BB962C8B-B14F-4D97-AF65-F5344CB8AC3E}">
        <p14:creationId xmlns:p14="http://schemas.microsoft.com/office/powerpoint/2010/main" val="109503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7DAD2-A361-E0B1-4992-79281D98994F}"/>
              </a:ext>
            </a:extLst>
          </p:cNvPr>
          <p:cNvSpPr>
            <a:spLocks noGrp="1"/>
          </p:cNvSpPr>
          <p:nvPr>
            <p:ph type="sldNum" sz="quarter" idx="20"/>
          </p:nvPr>
        </p:nvSpPr>
        <p:spPr/>
        <p:txBody>
          <a:bodyPr/>
          <a:lstStyle/>
          <a:p>
            <a:fld id="{930176A1-BCF0-4712-97A6-6B495F55390B}" type="slidenum">
              <a:rPr lang="en-US" smtClean="0"/>
              <a:pPr/>
              <a:t>35</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lstStyle/>
          <a:p>
            <a:r>
              <a:rPr lang="en-US"/>
              <a:t>Custom security group examples</a:t>
            </a:r>
          </a:p>
        </p:txBody>
      </p:sp>
      <p:sp>
        <p:nvSpPr>
          <p:cNvPr id="9" name="TextBox 6">
            <a:extLst>
              <a:ext uri="{FF2B5EF4-FFF2-40B4-BE49-F238E27FC236}">
                <a16:creationId xmlns:a16="http://schemas.microsoft.com/office/drawing/2014/main" id="{C43801B9-261B-43EA-8F6C-F841DB54D536}"/>
              </a:ext>
            </a:extLst>
          </p:cNvPr>
          <p:cNvSpPr txBox="1"/>
          <p:nvPr/>
        </p:nvSpPr>
        <p:spPr>
          <a:xfrm>
            <a:off x="663575" y="1347055"/>
            <a:ext cx="1086485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specify allow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but not deny rules.</a:t>
            </a:r>
          </a:p>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All rules are evaluated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before the decision to allow traffic.</a:t>
            </a:r>
            <a:endParaRPr lang="en-US" sz="28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603E5B7F-BBDC-F170-5D19-30BECC99B407}"/>
              </a:ext>
            </a:extLst>
          </p:cNvPr>
          <p:cNvSpPr txBox="1"/>
          <p:nvPr/>
        </p:nvSpPr>
        <p:spPr>
          <a:xfrm>
            <a:off x="663575" y="2208720"/>
            <a:ext cx="10864850"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3080247973"/>
              </p:ext>
            </p:extLst>
          </p:nvPr>
        </p:nvGraphicFramePr>
        <p:xfrm>
          <a:off x="655461" y="2564751"/>
          <a:ext cx="10881078" cy="2026920"/>
        </p:xfrm>
        <a:graphic>
          <a:graphicData uri="http://schemas.openxmlformats.org/drawingml/2006/table">
            <a:tbl>
              <a:tblPr firstRow="1" bandRow="1">
                <a:tableStyleId>{5C22544A-7EE6-4342-B048-85BDC9FD1C3A}</a:tableStyleId>
              </a:tblPr>
              <a:tblGrid>
                <a:gridCol w="2353028">
                  <a:extLst>
                    <a:ext uri="{9D8B030D-6E8A-4147-A177-3AD203B41FA5}">
                      <a16:colId xmlns:a16="http://schemas.microsoft.com/office/drawing/2014/main" val="1178131056"/>
                    </a:ext>
                  </a:extLst>
                </a:gridCol>
                <a:gridCol w="1174044">
                  <a:extLst>
                    <a:ext uri="{9D8B030D-6E8A-4147-A177-3AD203B41FA5}">
                      <a16:colId xmlns:a16="http://schemas.microsoft.com/office/drawing/2014/main" val="470111755"/>
                    </a:ext>
                  </a:extLst>
                </a:gridCol>
                <a:gridCol w="1512711">
                  <a:extLst>
                    <a:ext uri="{9D8B030D-6E8A-4147-A177-3AD203B41FA5}">
                      <a16:colId xmlns:a16="http://schemas.microsoft.com/office/drawing/2014/main" val="672005831"/>
                    </a:ext>
                  </a:extLst>
                </a:gridCol>
                <a:gridCol w="5841295">
                  <a:extLst>
                    <a:ext uri="{9D8B030D-6E8A-4147-A177-3AD203B41FA5}">
                      <a16:colId xmlns:a16="http://schemas.microsoft.com/office/drawing/2014/main" val="166126738"/>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80</a:t>
                      </a:r>
                    </a:p>
                  </a:txBody>
                  <a:tcPr/>
                </a:tc>
                <a:tc>
                  <a:txBody>
                    <a:bodyPr/>
                    <a:lstStyle/>
                    <a:p>
                      <a:pPr algn="l"/>
                      <a:r>
                        <a:rPr lang="en-US"/>
                        <a:t>Allow inbound HTTP access from all IPv4 addresses</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443</a:t>
                      </a:r>
                    </a:p>
                  </a:txBody>
                  <a:tcPr/>
                </a:tc>
                <a:tc>
                  <a:txBody>
                    <a:bodyPr/>
                    <a:lstStyle/>
                    <a:p>
                      <a:pPr algn="l"/>
                      <a:r>
                        <a:rPr lang="en-US"/>
                        <a:t>Allow inbound HTTPS access from all IPv4 addresses</a:t>
                      </a:r>
                    </a:p>
                  </a:txBody>
                  <a:tcPr/>
                </a:tc>
                <a:extLst>
                  <a:ext uri="{0D108BD9-81ED-4DB2-BD59-A6C34878D82A}">
                    <a16:rowId xmlns:a16="http://schemas.microsoft.com/office/drawing/2014/main" val="23295550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Your network's public IPv4 address range</a:t>
                      </a:r>
                    </a:p>
                  </a:txBody>
                  <a:tcPr/>
                </a:tc>
                <a:tc>
                  <a:txBody>
                    <a:bodyPr/>
                    <a:lstStyle/>
                    <a:p>
                      <a:pPr algn="ctr"/>
                      <a:r>
                        <a:rPr lang="en-US"/>
                        <a:t>TCP</a:t>
                      </a:r>
                    </a:p>
                  </a:txBody>
                  <a:tcPr/>
                </a:tc>
                <a:tc>
                  <a:txBody>
                    <a:bodyPr/>
                    <a:lstStyle/>
                    <a:p>
                      <a:pPr algn="ctr"/>
                      <a:r>
                        <a:rPr lang="en-US"/>
                        <a:t>22</a:t>
                      </a:r>
                    </a:p>
                  </a:txBody>
                  <a:tcPr/>
                </a:tc>
                <a:tc>
                  <a:txBody>
                    <a:bodyPr/>
                    <a:lstStyle/>
                    <a:p>
                      <a:pPr algn="l"/>
                      <a:r>
                        <a:rPr lang="en-US"/>
                        <a:t>Allow inbound SSH access to Linux instances from IPv4 IP addresses in your network (over the internet gateway) </a:t>
                      </a:r>
                    </a:p>
                  </a:txBody>
                  <a:tcPr/>
                </a:tc>
                <a:extLst>
                  <a:ext uri="{0D108BD9-81ED-4DB2-BD59-A6C34878D82A}">
                    <a16:rowId xmlns:a16="http://schemas.microsoft.com/office/drawing/2014/main" val="1219165995"/>
                  </a:ext>
                </a:extLst>
              </a:tr>
            </a:tbl>
          </a:graphicData>
        </a:graphic>
      </p:graphicFrame>
      <p:sp>
        <p:nvSpPr>
          <p:cNvPr id="11" name="TextBox 10">
            <a:extLst>
              <a:ext uri="{FF2B5EF4-FFF2-40B4-BE49-F238E27FC236}">
                <a16:creationId xmlns:a16="http://schemas.microsoft.com/office/drawing/2014/main" id="{EEF955A2-56F6-D5B8-82B6-2981D79CD952}"/>
              </a:ext>
            </a:extLst>
          </p:cNvPr>
          <p:cNvSpPr txBox="1"/>
          <p:nvPr/>
        </p:nvSpPr>
        <p:spPr>
          <a:xfrm>
            <a:off x="655461" y="4612160"/>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61C3261E-4CC3-47D7-A584-F67E737F68A3}"/>
              </a:ext>
            </a:extLst>
          </p:cNvPr>
          <p:cNvGraphicFramePr>
            <a:graphicFrameLocks noGrp="1"/>
          </p:cNvGraphicFramePr>
          <p:nvPr>
            <p:extLst>
              <p:ext uri="{D42A27DB-BD31-4B8C-83A1-F6EECF244321}">
                <p14:modId xmlns:p14="http://schemas.microsoft.com/office/powerpoint/2010/main" val="1349852517"/>
              </p:ext>
            </p:extLst>
          </p:nvPr>
        </p:nvGraphicFramePr>
        <p:xfrm>
          <a:off x="671689" y="4978370"/>
          <a:ext cx="10864850" cy="1285240"/>
        </p:xfrm>
        <a:graphic>
          <a:graphicData uri="http://schemas.openxmlformats.org/drawingml/2006/table">
            <a:tbl>
              <a:tblPr firstRow="1">
                <a:tableStyleId>{5C22544A-7EE6-4342-B048-85BDC9FD1C3A}</a:tableStyleId>
              </a:tblPr>
              <a:tblGrid>
                <a:gridCol w="3131961">
                  <a:extLst>
                    <a:ext uri="{9D8B030D-6E8A-4147-A177-3AD203B41FA5}">
                      <a16:colId xmlns:a16="http://schemas.microsoft.com/office/drawing/2014/main" val="1178131056"/>
                    </a:ext>
                  </a:extLst>
                </a:gridCol>
                <a:gridCol w="1162755">
                  <a:extLst>
                    <a:ext uri="{9D8B030D-6E8A-4147-A177-3AD203B41FA5}">
                      <a16:colId xmlns:a16="http://schemas.microsoft.com/office/drawing/2014/main" val="470111755"/>
                    </a:ext>
                  </a:extLst>
                </a:gridCol>
                <a:gridCol w="1456267">
                  <a:extLst>
                    <a:ext uri="{9D8B030D-6E8A-4147-A177-3AD203B41FA5}">
                      <a16:colId xmlns:a16="http://schemas.microsoft.com/office/drawing/2014/main" val="672005831"/>
                    </a:ext>
                  </a:extLst>
                </a:gridCol>
                <a:gridCol w="5113867">
                  <a:extLst>
                    <a:ext uri="{9D8B030D-6E8A-4147-A177-3AD203B41FA5}">
                      <a16:colId xmlns:a16="http://schemas.microsoft.com/office/drawing/2014/main"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The ID of the security group for your Microsoft SQL Server database servers</a:t>
                      </a:r>
                    </a:p>
                  </a:txBody>
                  <a:tcPr/>
                </a:tc>
                <a:tc>
                  <a:txBody>
                    <a:bodyPr/>
                    <a:lstStyle/>
                    <a:p>
                      <a:pPr algn="ctr"/>
                      <a:r>
                        <a:rPr lang="en-US"/>
                        <a:t>TCP</a:t>
                      </a:r>
                    </a:p>
                  </a:txBody>
                  <a:tcPr/>
                </a:tc>
                <a:tc>
                  <a:txBody>
                    <a:bodyPr/>
                    <a:lstStyle/>
                    <a:p>
                      <a:pPr algn="ctr"/>
                      <a:r>
                        <a:rPr lang="en-US"/>
                        <a:t>1433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outbound Microsoft SQL Server access to instances in the specified security group </a:t>
                      </a:r>
                    </a:p>
                  </a:txBody>
                  <a:tcPr/>
                </a:tc>
                <a:extLst>
                  <a:ext uri="{0D108BD9-81ED-4DB2-BD59-A6C34878D82A}">
                    <a16:rowId xmlns:a16="http://schemas.microsoft.com/office/drawing/2014/main" val="149808920"/>
                  </a:ext>
                </a:extLst>
              </a:tr>
            </a:tbl>
          </a:graphicData>
        </a:graphic>
      </p:graphicFrame>
    </p:spTree>
    <p:custDataLst>
      <p:tags r:id="rId1"/>
    </p:custDataLst>
    <p:extLst>
      <p:ext uri="{BB962C8B-B14F-4D97-AF65-F5344CB8AC3E}">
        <p14:creationId xmlns:p14="http://schemas.microsoft.com/office/powerpoint/2010/main" val="1069200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0DCEFE-B651-4AE1-9C58-EF474A61E22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36</a:t>
            </a:fld>
            <a:endParaRPr lang="en-US">
              <a:latin typeface="+mn-lt"/>
            </a:endParaRPr>
          </a:p>
        </p:txBody>
      </p:sp>
      <p:sp>
        <p:nvSpPr>
          <p:cNvPr id="2" name="Title 1">
            <a:extLst>
              <a:ext uri="{FF2B5EF4-FFF2-40B4-BE49-F238E27FC236}">
                <a16:creationId xmlns:a16="http://schemas.microsoft.com/office/drawing/2014/main" id="{F40D81AD-4568-4A25-8F71-7BCA5035F738}"/>
              </a:ext>
            </a:extLst>
          </p:cNvPr>
          <p:cNvSpPr>
            <a:spLocks noGrp="1"/>
          </p:cNvSpPr>
          <p:nvPr>
            <p:ph type="title"/>
          </p:nvPr>
        </p:nvSpPr>
        <p:spPr/>
        <p:txBody>
          <a:bodyPr>
            <a:normAutofit/>
          </a:bodyPr>
          <a:lstStyle/>
          <a:p>
            <a:r>
              <a:rPr lang="en-US"/>
              <a:t>Network access control lists (network ACLs 1 of 2)</a:t>
            </a:r>
          </a:p>
        </p:txBody>
      </p:sp>
      <p:sp>
        <p:nvSpPr>
          <p:cNvPr id="36" name="TextBox 35">
            <a:extLst>
              <a:ext uri="{FF2B5EF4-FFF2-40B4-BE49-F238E27FC236}">
                <a16:creationId xmlns:a16="http://schemas.microsoft.com/office/drawing/2014/main" id="{FE2AF3A6-2DF5-418F-AAD0-BE622E52F6D9}"/>
              </a:ext>
            </a:extLst>
          </p:cNvPr>
          <p:cNvSpPr txBox="1"/>
          <p:nvPr/>
        </p:nvSpPr>
        <p:spPr>
          <a:xfrm>
            <a:off x="7634219" y="3959464"/>
            <a:ext cx="3565400" cy="954107"/>
          </a:xfrm>
          <a:prstGeom prst="rect">
            <a:avLst/>
          </a:prstGeom>
          <a:noFill/>
        </p:spPr>
        <p:txBody>
          <a:bodyPr wrap="none" rtlCol="0">
            <a:spAutoFit/>
          </a:bodyPr>
          <a:lstStyle/>
          <a:p>
            <a:r>
              <a:rPr lang="en-US" sz="2800">
                <a:ea typeface="Amazon Ember Light" panose="020B0403020204020204" pitchFamily="34" charset="0"/>
                <a:cs typeface="Amazon Ember Light" panose="020B0403020204020204" pitchFamily="34" charset="0"/>
              </a:rPr>
              <a:t>Network ACLs act at </a:t>
            </a:r>
            <a:br>
              <a:rPr lang="en-US" sz="2800">
                <a:ea typeface="Amazon Ember Light" panose="020B0403020204020204" pitchFamily="34" charset="0"/>
                <a:cs typeface="Amazon Ember Light" panose="020B0403020204020204" pitchFamily="34" charset="0"/>
              </a:rPr>
            </a:br>
            <a:r>
              <a:rPr lang="en-US" sz="2800">
                <a:ea typeface="Amazon Ember Light" panose="020B0403020204020204" pitchFamily="34" charset="0"/>
                <a:cs typeface="Amazon Ember Light" panose="020B0403020204020204" pitchFamily="34" charset="0"/>
              </a:rPr>
              <a:t>the </a:t>
            </a:r>
            <a:r>
              <a:rPr lang="en-US" sz="2800" b="1">
                <a:solidFill>
                  <a:schemeClr val="accent6"/>
                </a:solidFill>
                <a:ea typeface="Amazon Ember Light" panose="020B0403020204020204" pitchFamily="34" charset="0"/>
                <a:cs typeface="Amazon Ember Light" panose="020B0403020204020204" pitchFamily="34" charset="0"/>
              </a:rPr>
              <a:t>subnet level</a:t>
            </a:r>
            <a:r>
              <a:rPr lang="en-US" sz="2800">
                <a:ea typeface="Amazon Ember Light" panose="020B0403020204020204" pitchFamily="34" charset="0"/>
                <a:cs typeface="Amazon Ember Light" panose="020B0403020204020204" pitchFamily="34" charset="0"/>
              </a:rPr>
              <a:t>.</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id="{0324D9CB-98E2-46B2-9256-0AA919B8BBB0}"/>
              </a:ext>
            </a:extLst>
          </p:cNvPr>
          <p:cNvGrpSpPr/>
          <p:nvPr/>
        </p:nvGrpSpPr>
        <p:grpSpPr>
          <a:xfrm>
            <a:off x="152401" y="1213972"/>
            <a:ext cx="5403273" cy="5191619"/>
            <a:chOff x="152401" y="1273546"/>
            <a:chExt cx="5403273" cy="5191619"/>
          </a:xfrm>
        </p:grpSpPr>
        <p:pic>
          <p:nvPicPr>
            <p:cNvPr id="29" name="Graphic 28">
              <a:extLst>
                <a:ext uri="{FF2B5EF4-FFF2-40B4-BE49-F238E27FC236}">
                  <a16:creationId xmlns:a16="http://schemas.microsoft.com/office/drawing/2014/main" id="{3C24E49C-9F7B-4132-A3A7-625D81AD2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id="{8EBCD2C9-2C62-4347-AF79-319D85C565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5" name="Graphic 14">
                <a:extLst>
                  <a:ext uri="{FF2B5EF4-FFF2-40B4-BE49-F238E27FC236}">
                    <a16:creationId xmlns:a16="http://schemas.microsoft.com/office/drawing/2014/main" id="{8AB97086-67A2-4F4C-9C9A-7E640005AE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id="{D6CDE028-2A3D-48DA-90E4-4F6522DC59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1" name="Graphic 20">
                    <a:extLst>
                      <a:ext uri="{FF2B5EF4-FFF2-40B4-BE49-F238E27FC236}">
                        <a16:creationId xmlns:a16="http://schemas.microsoft.com/office/drawing/2014/main" id="{105A0857-A3E9-4AC8-AF19-E0A64F4283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3" name="Group 12">
                      <a:extLst>
                        <a:ext uri="{FF2B5EF4-FFF2-40B4-BE49-F238E27FC236}">
                          <a16:creationId xmlns:a16="http://schemas.microsoft.com/office/drawing/2014/main" id="{F2CA19C2-017C-4AD2-89A5-7709FAB57011}"/>
                        </a:ext>
                      </a:extLst>
                    </p:cNvPr>
                    <p:cNvGrpSpPr/>
                    <p:nvPr/>
                  </p:nvGrpSpPr>
                  <p:grpSpPr>
                    <a:xfrm>
                      <a:off x="1315652" y="2980513"/>
                      <a:ext cx="3108961" cy="2901816"/>
                      <a:chOff x="1315652" y="2980513"/>
                      <a:chExt cx="3108961" cy="2901816"/>
                    </a:xfrm>
                  </p:grpSpPr>
                  <p:grpSp>
                    <p:nvGrpSpPr>
                      <p:cNvPr id="10" name="Group 9">
                        <a:extLst>
                          <a:ext uri="{FF2B5EF4-FFF2-40B4-BE49-F238E27FC236}">
                            <a16:creationId xmlns:a16="http://schemas.microsoft.com/office/drawing/2014/main" id="{13537A5F-E528-4189-A5DD-89B597D64E28}"/>
                          </a:ext>
                        </a:extLst>
                      </p:cNvPr>
                      <p:cNvGrpSpPr/>
                      <p:nvPr/>
                    </p:nvGrpSpPr>
                    <p:grpSpPr>
                      <a:xfrm>
                        <a:off x="1315652" y="2980513"/>
                        <a:ext cx="3108961" cy="2901816"/>
                        <a:chOff x="1315652" y="2980513"/>
                        <a:chExt cx="3108961" cy="2901816"/>
                      </a:xfrm>
                    </p:grpSpPr>
                    <p:grpSp>
                      <p:nvGrpSpPr>
                        <p:cNvPr id="3" name="Group 2">
                          <a:extLst>
                            <a:ext uri="{FF2B5EF4-FFF2-40B4-BE49-F238E27FC236}">
                              <a16:creationId xmlns:a16="http://schemas.microsoft.com/office/drawing/2014/main" id="{266CBAE6-C6A0-4AF4-8C44-7EE23F44F818}"/>
                            </a:ext>
                          </a:extLst>
                        </p:cNvPr>
                        <p:cNvGrpSpPr/>
                        <p:nvPr/>
                      </p:nvGrpSpPr>
                      <p:grpSpPr>
                        <a:xfrm>
                          <a:off x="1315653" y="2980513"/>
                          <a:ext cx="3108960" cy="1381792"/>
                          <a:chOff x="1315653" y="2980513"/>
                          <a:chExt cx="3108960" cy="1381792"/>
                        </a:xfrm>
                      </p:grpSpPr>
                      <p:sp>
                        <p:nvSpPr>
                          <p:cNvPr id="8" name="Rectangle 7">
                            <a:extLst>
                              <a:ext uri="{FF2B5EF4-FFF2-40B4-BE49-F238E27FC236}">
                                <a16:creationId xmlns:a16="http://schemas.microsoft.com/office/drawing/2014/main" id="{52CA9EE0-5DF8-47C2-98BF-FAEE72AB9F29}"/>
                              </a:ext>
                            </a:extLst>
                          </p:cNvPr>
                          <p:cNvSpPr/>
                          <p:nvPr/>
                        </p:nvSpPr>
                        <p:spPr>
                          <a:xfrm>
                            <a:off x="1315653" y="2990705"/>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subnet:10.0.0.0/24</a:t>
                            </a:r>
                          </a:p>
                        </p:txBody>
                      </p:sp>
                      <p:pic>
                        <p:nvPicPr>
                          <p:cNvPr id="9" name="Graphic 8">
                            <a:extLst>
                              <a:ext uri="{FF2B5EF4-FFF2-40B4-BE49-F238E27FC236}">
                                <a16:creationId xmlns:a16="http://schemas.microsoft.com/office/drawing/2014/main" id="{1B730AF0-40E2-4371-9CCD-2402FB7BE5C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id="{7F5A692E-BDF2-4B18-A7D8-F014A87A1EE0}"/>
                            </a:ext>
                          </a:extLst>
                        </p:cNvPr>
                        <p:cNvGrpSpPr/>
                        <p:nvPr/>
                      </p:nvGrpSpPr>
                      <p:grpSpPr>
                        <a:xfrm>
                          <a:off x="1315652" y="4508371"/>
                          <a:ext cx="3108960" cy="1373958"/>
                          <a:chOff x="1315652" y="4508371"/>
                          <a:chExt cx="3108960" cy="1373958"/>
                        </a:xfrm>
                      </p:grpSpPr>
                      <p:sp>
                        <p:nvSpPr>
                          <p:cNvPr id="11" name="Rectangle 10">
                            <a:extLst>
                              <a:ext uri="{FF2B5EF4-FFF2-40B4-BE49-F238E27FC236}">
                                <a16:creationId xmlns:a16="http://schemas.microsoft.com/office/drawing/2014/main" id="{D9AF8AC8-EA6F-40DE-BC32-FCF4E4C85843}"/>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10.0.4.0/22</a:t>
                            </a:r>
                          </a:p>
                        </p:txBody>
                      </p:sp>
                      <p:pic>
                        <p:nvPicPr>
                          <p:cNvPr id="12" name="Graphic 11">
                            <a:extLst>
                              <a:ext uri="{FF2B5EF4-FFF2-40B4-BE49-F238E27FC236}">
                                <a16:creationId xmlns:a16="http://schemas.microsoft.com/office/drawing/2014/main" id="{71B4A915-7D4F-4BAC-8216-F318C8582C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id="{93A174E0-2D03-4235-9A36-4196A4A395A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id="{BA9ED1F9-B495-429F-9AB3-6167F4C73B7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grpSp>
              </p:grpSp>
            </p:grpSp>
          </p:grpSp>
        </p:grpSp>
      </p:grpSp>
      <p:cxnSp>
        <p:nvCxnSpPr>
          <p:cNvPr id="27" name="Elbow Connector 26">
            <a:extLst>
              <a:ext uri="{FF2B5EF4-FFF2-40B4-BE49-F238E27FC236}">
                <a16:creationId xmlns:a16="http://schemas.microsoft.com/office/drawing/2014/main" id="{C9090BEA-6A45-175F-072E-402D4F55F57C}"/>
              </a:ext>
              <a:ext uri="{C183D7F6-B498-43B3-948B-1728B52AA6E4}">
                <adec:decorative xmlns:adec="http://schemas.microsoft.com/office/drawing/2017/decorative" val="1"/>
              </a:ext>
            </a:extLst>
          </p:cNvPr>
          <p:cNvCxnSpPr>
            <a:stCxn id="36" idx="1"/>
          </p:cNvCxnSpPr>
          <p:nvPr/>
        </p:nvCxnSpPr>
        <p:spPr>
          <a:xfrm rot="10800000">
            <a:off x="4676649" y="3609098"/>
            <a:ext cx="2957570" cy="8274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8D9FA03-9E74-80B3-B893-24487FD2E090}"/>
              </a:ext>
              <a:ext uri="{C183D7F6-B498-43B3-948B-1728B52AA6E4}">
                <adec:decorative xmlns:adec="http://schemas.microsoft.com/office/drawing/2017/decorative" val="1"/>
              </a:ext>
            </a:extLst>
          </p:cNvPr>
          <p:cNvCxnSpPr>
            <a:stCxn id="36" idx="1"/>
            <a:endCxn id="30" idx="3"/>
          </p:cNvCxnSpPr>
          <p:nvPr/>
        </p:nvCxnSpPr>
        <p:spPr>
          <a:xfrm rot="10800000" flipV="1">
            <a:off x="4612247" y="4436517"/>
            <a:ext cx="3021973" cy="700437"/>
          </a:xfrm>
          <a:prstGeom prst="bentConnector3">
            <a:avLst>
              <a:gd name="adj1" fmla="val 48900"/>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51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E2B17-FFA7-88A1-AB79-FAB06517E78A}"/>
              </a:ext>
            </a:extLst>
          </p:cNvPr>
          <p:cNvSpPr>
            <a:spLocks noGrp="1"/>
          </p:cNvSpPr>
          <p:nvPr>
            <p:ph type="sldNum" sz="quarter" idx="20"/>
          </p:nvPr>
        </p:nvSpPr>
        <p:spPr/>
        <p:txBody>
          <a:bodyPr/>
          <a:lstStyle/>
          <a:p>
            <a:fld id="{930176A1-BCF0-4712-97A6-6B495F55390B}" type="slidenum">
              <a:rPr lang="en-US" smtClean="0"/>
              <a:pPr/>
              <a:t>37</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normAutofit/>
          </a:bodyPr>
          <a:lstStyle/>
          <a:p>
            <a:r>
              <a:rPr lang="en-US"/>
              <a:t>Network access control lists (network ACLs 2 of 2)</a:t>
            </a:r>
          </a:p>
        </p:txBody>
      </p:sp>
      <p:sp>
        <p:nvSpPr>
          <p:cNvPr id="12" name="TextBox 11">
            <a:extLst>
              <a:ext uri="{FF2B5EF4-FFF2-40B4-BE49-F238E27FC236}">
                <a16:creationId xmlns:a16="http://schemas.microsoft.com/office/drawing/2014/main" id="{7D239D10-A60C-4739-80F0-668CB7F30D60}"/>
              </a:ext>
            </a:extLst>
          </p:cNvPr>
          <p:cNvSpPr txBox="1"/>
          <p:nvPr/>
        </p:nvSpPr>
        <p:spPr>
          <a:xfrm>
            <a:off x="696926" y="1393276"/>
            <a:ext cx="11365612" cy="1569660"/>
          </a:xfrm>
          <a:prstGeom prst="rect">
            <a:avLst/>
          </a:prstGeom>
          <a:noFill/>
        </p:spPr>
        <p:txBody>
          <a:bodyPr wrap="none" rtlCol="0">
            <a:spAutoFit/>
          </a:bodyPr>
          <a:lstStyle/>
          <a:p>
            <a:pPr marL="342900" indent="-342900">
              <a:buClr>
                <a:schemeClr val="tx1"/>
              </a:buClr>
              <a:buFont typeface="Arial" panose="020B0604020202020204" pitchFamily="34" charset="0"/>
              <a:buChar char="•"/>
            </a:pPr>
            <a:r>
              <a:rPr lang="en-US" sz="2400" dirty="0"/>
              <a:t>A network ACL has </a:t>
            </a:r>
            <a:r>
              <a:rPr lang="en-US" sz="2400" dirty="0">
                <a:solidFill>
                  <a:schemeClr val="accent6"/>
                </a:solidFill>
              </a:rPr>
              <a:t>separate inbound and outbound rules</a:t>
            </a:r>
            <a:r>
              <a:rPr lang="en-US" sz="2400" dirty="0"/>
              <a:t>, and each rule can </a:t>
            </a:r>
            <a:br>
              <a:rPr lang="en-US" sz="2400" dirty="0"/>
            </a:br>
            <a:r>
              <a:rPr lang="en-US" sz="2400" dirty="0"/>
              <a:t>either </a:t>
            </a:r>
            <a:r>
              <a:rPr lang="en-US" sz="2400" dirty="0">
                <a:solidFill>
                  <a:schemeClr val="accent6"/>
                </a:solidFill>
              </a:rPr>
              <a:t>allow or deny traffic</a:t>
            </a:r>
            <a:r>
              <a:rPr lang="en-US" sz="2400" dirty="0"/>
              <a:t>.</a:t>
            </a:r>
          </a:p>
          <a:p>
            <a:pPr marL="342900" indent="-342900">
              <a:buClr>
                <a:schemeClr val="tx1"/>
              </a:buClr>
              <a:buFont typeface="Arial" panose="020B0604020202020204" pitchFamily="34" charset="0"/>
              <a:buChar char="•"/>
            </a:pPr>
            <a:r>
              <a:rPr lang="en-US" sz="2400" dirty="0">
                <a:solidFill>
                  <a:schemeClr val="accent6"/>
                </a:solidFill>
                <a:ea typeface="Amazon Ember Light" panose="020B0403020204020204" pitchFamily="34" charset="0"/>
                <a:cs typeface="Amazon Ember Light" panose="020B0403020204020204" pitchFamily="34" charset="0"/>
              </a:rPr>
              <a:t>Default</a:t>
            </a:r>
            <a:r>
              <a:rPr lang="en-US" sz="2400" dirty="0">
                <a:ea typeface="Amazon Ember Light" panose="020B0403020204020204" pitchFamily="34" charset="0"/>
                <a:cs typeface="Amazon Ember Light" panose="020B0403020204020204" pitchFamily="34" charset="0"/>
              </a:rPr>
              <a:t> network ACLs </a:t>
            </a:r>
            <a:r>
              <a:rPr lang="en-US" sz="2400" dirty="0">
                <a:solidFill>
                  <a:schemeClr val="accent6"/>
                </a:solidFill>
                <a:ea typeface="Amazon Ember Light" panose="020B0403020204020204" pitchFamily="34" charset="0"/>
                <a:cs typeface="Amazon Ember Light" panose="020B0403020204020204" pitchFamily="34" charset="0"/>
              </a:rPr>
              <a:t>allow</a:t>
            </a:r>
            <a:r>
              <a:rPr lang="en-US" sz="2400" dirty="0">
                <a:ea typeface="Amazon Ember Light" panose="020B0403020204020204" pitchFamily="34" charset="0"/>
                <a:cs typeface="Amazon Ember Light" panose="020B0403020204020204" pitchFamily="34" charset="0"/>
              </a:rPr>
              <a:t> all inbound and outbound IPv4 traffic.</a:t>
            </a:r>
          </a:p>
          <a:p>
            <a:pPr marL="342900" indent="-342900">
              <a:buClr>
                <a:schemeClr val="tx1"/>
              </a:buClr>
              <a:buFont typeface="Arial" panose="020B0604020202020204" pitchFamily="34" charset="0"/>
              <a:buChar char="•"/>
            </a:pPr>
            <a:r>
              <a:rPr lang="en-US" sz="2400" dirty="0"/>
              <a:t>Network ACLs are </a:t>
            </a:r>
            <a:r>
              <a:rPr lang="en-US" sz="2400" dirty="0">
                <a:solidFill>
                  <a:schemeClr val="accent6"/>
                </a:solidFill>
              </a:rPr>
              <a:t>stateless</a:t>
            </a:r>
            <a:r>
              <a:rPr lang="en-US" sz="2400" dirty="0"/>
              <a:t>.</a:t>
            </a:r>
            <a:endParaRPr lang="en-US" sz="2400" dirty="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A952B4C9-E3BD-5080-636F-04AABBBB528D}"/>
              </a:ext>
            </a:extLst>
          </p:cNvPr>
          <p:cNvSpPr txBox="1"/>
          <p:nvPr/>
        </p:nvSpPr>
        <p:spPr>
          <a:xfrm>
            <a:off x="655462" y="3170419"/>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526569671"/>
              </p:ext>
            </p:extLst>
          </p:nvPr>
        </p:nvGraphicFramePr>
        <p:xfrm>
          <a:off x="655462" y="3506559"/>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val="1178131056"/>
                    </a:ext>
                  </a:extLst>
                </a:gridCol>
                <a:gridCol w="1684441">
                  <a:extLst>
                    <a:ext uri="{9D8B030D-6E8A-4147-A177-3AD203B41FA5}">
                      <a16:colId xmlns:a16="http://schemas.microsoft.com/office/drawing/2014/main" val="1876459917"/>
                    </a:ext>
                  </a:extLst>
                </a:gridCol>
                <a:gridCol w="1186604">
                  <a:extLst>
                    <a:ext uri="{9D8B030D-6E8A-4147-A177-3AD203B41FA5}">
                      <a16:colId xmlns:a16="http://schemas.microsoft.com/office/drawing/2014/main" val="470111755"/>
                    </a:ext>
                  </a:extLst>
                </a:gridCol>
                <a:gridCol w="1505392">
                  <a:extLst>
                    <a:ext uri="{9D8B030D-6E8A-4147-A177-3AD203B41FA5}">
                      <a16:colId xmlns:a16="http://schemas.microsoft.com/office/drawing/2014/main" val="672005831"/>
                    </a:ext>
                  </a:extLst>
                </a:gridCol>
                <a:gridCol w="1918051">
                  <a:extLst>
                    <a:ext uri="{9D8B030D-6E8A-4147-A177-3AD203B41FA5}">
                      <a16:colId xmlns:a16="http://schemas.microsoft.com/office/drawing/2014/main" val="166126738"/>
                    </a:ext>
                  </a:extLst>
                </a:gridCol>
                <a:gridCol w="3386378">
                  <a:extLst>
                    <a:ext uri="{9D8B030D-6E8A-4147-A177-3AD203B41FA5}">
                      <a16:colId xmlns:a16="http://schemas.microsoft.com/office/drawing/2014/main"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val="2329555055"/>
                  </a:ext>
                </a:extLst>
              </a:tr>
            </a:tbl>
          </a:graphicData>
        </a:graphic>
      </p:graphicFrame>
      <p:sp>
        <p:nvSpPr>
          <p:cNvPr id="10" name="TextBox 9">
            <a:extLst>
              <a:ext uri="{FF2B5EF4-FFF2-40B4-BE49-F238E27FC236}">
                <a16:creationId xmlns:a16="http://schemas.microsoft.com/office/drawing/2014/main" id="{2CA9BAFA-A0A3-94BC-8435-45728BE16FB3}"/>
              </a:ext>
            </a:extLst>
          </p:cNvPr>
          <p:cNvSpPr txBox="1"/>
          <p:nvPr/>
        </p:nvSpPr>
        <p:spPr>
          <a:xfrm>
            <a:off x="655463" y="4687870"/>
            <a:ext cx="10881076" cy="369687"/>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11" name="Table 10">
            <a:extLst>
              <a:ext uri="{FF2B5EF4-FFF2-40B4-BE49-F238E27FC236}">
                <a16:creationId xmlns:a16="http://schemas.microsoft.com/office/drawing/2014/main" id="{8BF45616-0AB1-448A-B059-79AFF1175A30}"/>
              </a:ext>
            </a:extLst>
          </p:cNvPr>
          <p:cNvGraphicFramePr>
            <a:graphicFrameLocks noGrp="1"/>
          </p:cNvGraphicFramePr>
          <p:nvPr>
            <p:extLst>
              <p:ext uri="{D42A27DB-BD31-4B8C-83A1-F6EECF244321}">
                <p14:modId xmlns:p14="http://schemas.microsoft.com/office/powerpoint/2010/main" val="1569752574"/>
              </p:ext>
            </p:extLst>
          </p:nvPr>
        </p:nvGraphicFramePr>
        <p:xfrm>
          <a:off x="655462" y="5057558"/>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val="1178131056"/>
                    </a:ext>
                  </a:extLst>
                </a:gridCol>
                <a:gridCol w="1684441">
                  <a:extLst>
                    <a:ext uri="{9D8B030D-6E8A-4147-A177-3AD203B41FA5}">
                      <a16:colId xmlns:a16="http://schemas.microsoft.com/office/drawing/2014/main" val="1876459917"/>
                    </a:ext>
                  </a:extLst>
                </a:gridCol>
                <a:gridCol w="1186604">
                  <a:extLst>
                    <a:ext uri="{9D8B030D-6E8A-4147-A177-3AD203B41FA5}">
                      <a16:colId xmlns:a16="http://schemas.microsoft.com/office/drawing/2014/main" val="470111755"/>
                    </a:ext>
                  </a:extLst>
                </a:gridCol>
                <a:gridCol w="1505392">
                  <a:extLst>
                    <a:ext uri="{9D8B030D-6E8A-4147-A177-3AD203B41FA5}">
                      <a16:colId xmlns:a16="http://schemas.microsoft.com/office/drawing/2014/main" val="672005831"/>
                    </a:ext>
                  </a:extLst>
                </a:gridCol>
                <a:gridCol w="1918051">
                  <a:extLst>
                    <a:ext uri="{9D8B030D-6E8A-4147-A177-3AD203B41FA5}">
                      <a16:colId xmlns:a16="http://schemas.microsoft.com/office/drawing/2014/main" val="166126738"/>
                    </a:ext>
                  </a:extLst>
                </a:gridCol>
                <a:gridCol w="3386378">
                  <a:extLst>
                    <a:ext uri="{9D8B030D-6E8A-4147-A177-3AD203B41FA5}">
                      <a16:colId xmlns:a16="http://schemas.microsoft.com/office/drawing/2014/main"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val="2329555055"/>
                  </a:ext>
                </a:extLst>
              </a:tr>
            </a:tbl>
          </a:graphicData>
        </a:graphic>
      </p:graphicFrame>
    </p:spTree>
    <p:custDataLst>
      <p:tags r:id="rId1"/>
    </p:custDataLst>
    <p:extLst>
      <p:ext uri="{BB962C8B-B14F-4D97-AF65-F5344CB8AC3E}">
        <p14:creationId xmlns:p14="http://schemas.microsoft.com/office/powerpoint/2010/main" val="1319264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C93537-1DC2-6094-EEC8-A60816E92D72}"/>
              </a:ext>
            </a:extLst>
          </p:cNvPr>
          <p:cNvSpPr>
            <a:spLocks noGrp="1"/>
          </p:cNvSpPr>
          <p:nvPr>
            <p:ph type="sldNum" sz="quarter" idx="20"/>
          </p:nvPr>
        </p:nvSpPr>
        <p:spPr/>
        <p:txBody>
          <a:bodyPr/>
          <a:lstStyle/>
          <a:p>
            <a:fld id="{930176A1-BCF0-4712-97A6-6B495F55390B}" type="slidenum">
              <a:rPr lang="en-US" smtClean="0"/>
              <a:pPr/>
              <a:t>38</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normAutofit/>
          </a:bodyPr>
          <a:lstStyle/>
          <a:p>
            <a:r>
              <a:rPr lang="en-US"/>
              <a:t>Custom network ACLs examples</a:t>
            </a:r>
          </a:p>
        </p:txBody>
      </p:sp>
      <p:sp>
        <p:nvSpPr>
          <p:cNvPr id="12" name="TextBox 11">
            <a:extLst>
              <a:ext uri="{FF2B5EF4-FFF2-40B4-BE49-F238E27FC236}">
                <a16:creationId xmlns:a16="http://schemas.microsoft.com/office/drawing/2014/main" id="{7D239D10-A60C-4739-80F0-668CB7F30D60}"/>
              </a:ext>
            </a:extLst>
          </p:cNvPr>
          <p:cNvSpPr txBox="1"/>
          <p:nvPr/>
        </p:nvSpPr>
        <p:spPr>
          <a:xfrm>
            <a:off x="427621" y="1255242"/>
            <a:ext cx="11336758"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Custom</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network ACLs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deny</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all inbound and outbound traffic</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until you add rules.</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specify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both allow and deny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are evaluated in number order, starting with the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lowest number</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0" name="TextBox 9">
            <a:extLst>
              <a:ext uri="{FF2B5EF4-FFF2-40B4-BE49-F238E27FC236}">
                <a16:creationId xmlns:a16="http://schemas.microsoft.com/office/drawing/2014/main" id="{1E89BA6D-D7D4-CB9D-D0E9-B35212CFFBC9}"/>
              </a:ext>
            </a:extLst>
          </p:cNvPr>
          <p:cNvSpPr txBox="1"/>
          <p:nvPr/>
        </p:nvSpPr>
        <p:spPr>
          <a:xfrm>
            <a:off x="655462" y="2564024"/>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1997871994"/>
              </p:ext>
            </p:extLst>
          </p:nvPr>
        </p:nvGraphicFramePr>
        <p:xfrm>
          <a:off x="655462" y="2905488"/>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val="1178131056"/>
                    </a:ext>
                  </a:extLst>
                </a:gridCol>
                <a:gridCol w="1672934">
                  <a:extLst>
                    <a:ext uri="{9D8B030D-6E8A-4147-A177-3AD203B41FA5}">
                      <a16:colId xmlns:a16="http://schemas.microsoft.com/office/drawing/2014/main" val="1876459917"/>
                    </a:ext>
                  </a:extLst>
                </a:gridCol>
                <a:gridCol w="1629983">
                  <a:extLst>
                    <a:ext uri="{9D8B030D-6E8A-4147-A177-3AD203B41FA5}">
                      <a16:colId xmlns:a16="http://schemas.microsoft.com/office/drawing/2014/main" val="470111755"/>
                    </a:ext>
                  </a:extLst>
                </a:gridCol>
                <a:gridCol w="1966476">
                  <a:extLst>
                    <a:ext uri="{9D8B030D-6E8A-4147-A177-3AD203B41FA5}">
                      <a16:colId xmlns:a16="http://schemas.microsoft.com/office/drawing/2014/main" val="672005831"/>
                    </a:ext>
                  </a:extLst>
                </a:gridCol>
                <a:gridCol w="2405592">
                  <a:extLst>
                    <a:ext uri="{9D8B030D-6E8A-4147-A177-3AD203B41FA5}">
                      <a16:colId xmlns:a16="http://schemas.microsoft.com/office/drawing/2014/main" val="166126738"/>
                    </a:ext>
                  </a:extLst>
                </a:gridCol>
                <a:gridCol w="2173446">
                  <a:extLst>
                    <a:ext uri="{9D8B030D-6E8A-4147-A177-3AD203B41FA5}">
                      <a16:colId xmlns:a16="http://schemas.microsoft.com/office/drawing/2014/main"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val="2329555055"/>
                  </a:ext>
                </a:extLst>
              </a:tr>
            </a:tbl>
          </a:graphicData>
        </a:graphic>
      </p:graphicFrame>
      <p:sp>
        <p:nvSpPr>
          <p:cNvPr id="9" name="TextBox 8">
            <a:extLst>
              <a:ext uri="{FF2B5EF4-FFF2-40B4-BE49-F238E27FC236}">
                <a16:creationId xmlns:a16="http://schemas.microsoft.com/office/drawing/2014/main" id="{983F014F-6F9A-6304-A71F-CD5E0D27C494}"/>
              </a:ext>
            </a:extLst>
          </p:cNvPr>
          <p:cNvSpPr txBox="1"/>
          <p:nvPr/>
        </p:nvSpPr>
        <p:spPr>
          <a:xfrm>
            <a:off x="655462" y="4433906"/>
            <a:ext cx="10881076" cy="369332"/>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84C40675-8012-4FB1-8DBB-49A75D741B5A}"/>
              </a:ext>
            </a:extLst>
          </p:cNvPr>
          <p:cNvGraphicFramePr>
            <a:graphicFrameLocks noGrp="1"/>
          </p:cNvGraphicFramePr>
          <p:nvPr>
            <p:extLst>
              <p:ext uri="{D42A27DB-BD31-4B8C-83A1-F6EECF244321}">
                <p14:modId xmlns:p14="http://schemas.microsoft.com/office/powerpoint/2010/main" val="1240421836"/>
              </p:ext>
            </p:extLst>
          </p:nvPr>
        </p:nvGraphicFramePr>
        <p:xfrm>
          <a:off x="655462" y="4773024"/>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val="1178131056"/>
                    </a:ext>
                  </a:extLst>
                </a:gridCol>
                <a:gridCol w="1672934">
                  <a:extLst>
                    <a:ext uri="{9D8B030D-6E8A-4147-A177-3AD203B41FA5}">
                      <a16:colId xmlns:a16="http://schemas.microsoft.com/office/drawing/2014/main" val="1876459917"/>
                    </a:ext>
                  </a:extLst>
                </a:gridCol>
                <a:gridCol w="1629983">
                  <a:extLst>
                    <a:ext uri="{9D8B030D-6E8A-4147-A177-3AD203B41FA5}">
                      <a16:colId xmlns:a16="http://schemas.microsoft.com/office/drawing/2014/main" val="470111755"/>
                    </a:ext>
                  </a:extLst>
                </a:gridCol>
                <a:gridCol w="1966476">
                  <a:extLst>
                    <a:ext uri="{9D8B030D-6E8A-4147-A177-3AD203B41FA5}">
                      <a16:colId xmlns:a16="http://schemas.microsoft.com/office/drawing/2014/main" val="672005831"/>
                    </a:ext>
                  </a:extLst>
                </a:gridCol>
                <a:gridCol w="2405592">
                  <a:extLst>
                    <a:ext uri="{9D8B030D-6E8A-4147-A177-3AD203B41FA5}">
                      <a16:colId xmlns:a16="http://schemas.microsoft.com/office/drawing/2014/main" val="166126738"/>
                    </a:ext>
                  </a:extLst>
                </a:gridCol>
                <a:gridCol w="2173446">
                  <a:extLst>
                    <a:ext uri="{9D8B030D-6E8A-4147-A177-3AD203B41FA5}">
                      <a16:colId xmlns:a16="http://schemas.microsoft.com/office/drawing/2014/main"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val="2329555055"/>
                  </a:ext>
                </a:extLst>
              </a:tr>
            </a:tbl>
          </a:graphicData>
        </a:graphic>
      </p:graphicFrame>
    </p:spTree>
    <p:custDataLst>
      <p:tags r:id="rId1"/>
    </p:custDataLst>
    <p:extLst>
      <p:ext uri="{BB962C8B-B14F-4D97-AF65-F5344CB8AC3E}">
        <p14:creationId xmlns:p14="http://schemas.microsoft.com/office/powerpoint/2010/main" val="287067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8EC40-1BF6-0DAC-1325-A020BAE6E2C3}"/>
              </a:ext>
            </a:extLst>
          </p:cNvPr>
          <p:cNvSpPr>
            <a:spLocks noGrp="1"/>
          </p:cNvSpPr>
          <p:nvPr>
            <p:ph type="sldNum" sz="quarter" idx="20"/>
          </p:nvPr>
        </p:nvSpPr>
        <p:spPr/>
        <p:txBody>
          <a:bodyPr/>
          <a:lstStyle/>
          <a:p>
            <a:fld id="{930176A1-BCF0-4712-97A6-6B495F55390B}" type="slidenum">
              <a:rPr lang="en-US" smtClean="0"/>
              <a:pPr/>
              <a:t>39</a:t>
            </a:fld>
            <a:endParaRPr lang="en-US"/>
          </a:p>
        </p:txBody>
      </p:sp>
      <p:sp>
        <p:nvSpPr>
          <p:cNvPr id="2" name="Title 1"/>
          <p:cNvSpPr>
            <a:spLocks noGrp="1"/>
          </p:cNvSpPr>
          <p:nvPr>
            <p:ph type="title"/>
          </p:nvPr>
        </p:nvSpPr>
        <p:spPr/>
        <p:txBody>
          <a:bodyPr/>
          <a:lstStyle/>
          <a:p>
            <a:r>
              <a:rPr lang="en-US"/>
              <a:t>Security groups versus network ACLs</a:t>
            </a:r>
          </a:p>
        </p:txBody>
      </p:sp>
      <p:graphicFrame>
        <p:nvGraphicFramePr>
          <p:cNvPr id="90" name="Table Placeholder 3">
            <a:extLst>
              <a:ext uri="{FF2B5EF4-FFF2-40B4-BE49-F238E27FC236}">
                <a16:creationId xmlns:a16="http://schemas.microsoft.com/office/drawing/2014/main" id="{1FF24677-BDFF-490F-8D5F-2812EF27C2E0}"/>
              </a:ext>
            </a:extLst>
          </p:cNvPr>
          <p:cNvGraphicFramePr>
            <a:graphicFrameLocks/>
          </p:cNvGraphicFramePr>
          <p:nvPr>
            <p:extLst>
              <p:ext uri="{D42A27DB-BD31-4B8C-83A1-F6EECF244321}">
                <p14:modId xmlns:p14="http://schemas.microsoft.com/office/powerpoint/2010/main" val="428258917"/>
              </p:ext>
            </p:extLst>
          </p:nvPr>
        </p:nvGraphicFramePr>
        <p:xfrm>
          <a:off x="222931" y="1554723"/>
          <a:ext cx="11746138" cy="3754291"/>
        </p:xfrm>
        <a:graphic>
          <a:graphicData uri="http://schemas.openxmlformats.org/drawingml/2006/table">
            <a:tbl>
              <a:tblPr firstRow="1" bandRow="1"/>
              <a:tblGrid>
                <a:gridCol w="2378869">
                  <a:extLst>
                    <a:ext uri="{9D8B030D-6E8A-4147-A177-3AD203B41FA5}">
                      <a16:colId xmlns:a16="http://schemas.microsoft.com/office/drawing/2014/main" val="20000"/>
                    </a:ext>
                  </a:extLst>
                </a:gridCol>
                <a:gridCol w="4472962">
                  <a:extLst>
                    <a:ext uri="{9D8B030D-6E8A-4147-A177-3AD203B41FA5}">
                      <a16:colId xmlns:a16="http://schemas.microsoft.com/office/drawing/2014/main" val="20001"/>
                    </a:ext>
                  </a:extLst>
                </a:gridCol>
                <a:gridCol w="489430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Attribute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Security Groups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Network ACLs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Scope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Instance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Subnet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Supported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rules only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and deny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Stateful (return traffic is automatically allowed, regardless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Stateless (return traffic must be explicitly allowed by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Order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 rules are evaluated before decision to allow traffic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Rules are evaluated in number order </a:t>
                      </a:r>
                      <a:r>
                        <a:rPr lang="en-US" sz="2000" b="0" i="0" kern="1200" dirty="0">
                          <a:solidFill>
                            <a:srgbClr val="232F3E"/>
                          </a:solidFill>
                          <a:latin typeface="+mn-lt"/>
                          <a:ea typeface="Amazon Ember Light" panose="020B0403020204020204" pitchFamily="34" charset="0"/>
                          <a:cs typeface="Amazon Ember Light" panose="020B0403020204020204" pitchFamily="34" charset="0"/>
                        </a:rPr>
                        <a:t>before decision to allow traffic</a:t>
                      </a:r>
                      <a:endParaRPr lang="en-US" sz="2000" b="0"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89668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1: Networking basics</a:t>
            </a:r>
          </a:p>
        </p:txBody>
      </p:sp>
    </p:spTree>
    <p:custDataLst>
      <p:tags r:id="rId1"/>
    </p:custDataLst>
    <p:extLst>
      <p:ext uri="{BB962C8B-B14F-4D97-AF65-F5344CB8AC3E}">
        <p14:creationId xmlns:p14="http://schemas.microsoft.com/office/powerpoint/2010/main" val="3675262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0556D8-E339-4D78-9525-9A8CBEB5735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40</a:t>
            </a:fld>
            <a:endParaRPr lang="en-US" dirty="0"/>
          </a:p>
        </p:txBody>
      </p:sp>
      <p:sp>
        <p:nvSpPr>
          <p:cNvPr id="2" name="Title 1">
            <a:extLst>
              <a:ext uri="{FF2B5EF4-FFF2-40B4-BE49-F238E27FC236}">
                <a16:creationId xmlns:a16="http://schemas.microsoft.com/office/drawing/2014/main" id="{CED56AE5-3D8D-45AA-A1C8-FE455367A24D}"/>
              </a:ext>
            </a:extLst>
          </p:cNvPr>
          <p:cNvSpPr>
            <a:spLocks noGrp="1"/>
          </p:cNvSpPr>
          <p:nvPr>
            <p:ph type="title"/>
          </p:nvPr>
        </p:nvSpPr>
        <p:spPr/>
        <p:txBody>
          <a:bodyPr/>
          <a:lstStyle/>
          <a:p>
            <a:r>
              <a:rPr lang="en-US"/>
              <a:t>Activity: Design a VPC</a:t>
            </a:r>
          </a:p>
        </p:txBody>
      </p:sp>
      <p:sp>
        <p:nvSpPr>
          <p:cNvPr id="3" name="Content Placeholder 2">
            <a:extLst>
              <a:ext uri="{FF2B5EF4-FFF2-40B4-BE49-F238E27FC236}">
                <a16:creationId xmlns:a16="http://schemas.microsoft.com/office/drawing/2014/main" id="{09680C6B-F7D7-4976-92F6-17DF3FAC0AD9}"/>
              </a:ext>
            </a:extLst>
          </p:cNvPr>
          <p:cNvSpPr>
            <a:spLocks noGrp="1"/>
          </p:cNvSpPr>
          <p:nvPr>
            <p:ph sz="quarter" idx="21"/>
          </p:nvPr>
        </p:nvSpPr>
        <p:spPr/>
        <p:txBody>
          <a:bodyPr/>
          <a:lstStyle/>
          <a:p>
            <a:pPr marL="0" indent="0">
              <a:buNone/>
            </a:pPr>
            <a:r>
              <a:rPr lang="en-US" sz="2400" dirty="0">
                <a:solidFill>
                  <a:schemeClr val="accent6"/>
                </a:solidFill>
              </a:rPr>
              <a:t>Scenario</a:t>
            </a:r>
            <a:r>
              <a:rPr lang="en-US" sz="2400" dirty="0"/>
              <a:t>: You have a small business with a website that is hosted on an Amazon Elastic Compute Cloud (Amazon EC2) instance. You have customer data that is stored on a backend database that you want to keep private. You want to use Amazon VPC to set up a VPC that meets the following requirements: </a:t>
            </a:r>
          </a:p>
          <a:p>
            <a:r>
              <a:rPr lang="en-US" sz="2400" dirty="0"/>
              <a:t>Your web server and database server must be in separate subnets.</a:t>
            </a:r>
          </a:p>
          <a:p>
            <a:r>
              <a:rPr lang="en-US" sz="2400" dirty="0"/>
              <a:t>The first address of your network must be 10.0.0.0. Each subnet must have 256 total IPv4 addresses.</a:t>
            </a:r>
          </a:p>
          <a:p>
            <a:r>
              <a:rPr lang="en-US" sz="2400" dirty="0"/>
              <a:t>Your customers must always be able to access your web server.</a:t>
            </a:r>
          </a:p>
          <a:p>
            <a:r>
              <a:rPr lang="en-US" sz="2400" dirty="0"/>
              <a:t>Your database server must be able to access the internet to make patch updates.</a:t>
            </a:r>
          </a:p>
          <a:p>
            <a:r>
              <a:rPr lang="en-US" sz="2400" dirty="0"/>
              <a:t>Your architecture must be highly available and use at least one custom firewall layer.</a:t>
            </a:r>
          </a:p>
        </p:txBody>
      </p:sp>
    </p:spTree>
    <p:custDataLst>
      <p:tags r:id="rId1"/>
    </p:custDataLst>
    <p:extLst>
      <p:ext uri="{BB962C8B-B14F-4D97-AF65-F5344CB8AC3E}">
        <p14:creationId xmlns:p14="http://schemas.microsoft.com/office/powerpoint/2010/main" val="50288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41</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Build security into your VPC architecture:</a:t>
            </a:r>
          </a:p>
          <a:p>
            <a:pPr lvl="1"/>
            <a:r>
              <a:rPr lang="en-US">
                <a:latin typeface="+mn-lt"/>
              </a:rPr>
              <a:t>Isolate subnets if possible.</a:t>
            </a:r>
          </a:p>
          <a:p>
            <a:pPr lvl="1"/>
            <a:r>
              <a:rPr lang="en-US">
                <a:latin typeface="+mn-lt"/>
              </a:rPr>
              <a:t>Choose the appropriate gateway device or VPN connection for your needs.</a:t>
            </a:r>
          </a:p>
          <a:p>
            <a:pPr lvl="1"/>
            <a:r>
              <a:rPr lang="en-US">
                <a:latin typeface="+mn-lt"/>
              </a:rPr>
              <a:t>Use firewalls.</a:t>
            </a:r>
          </a:p>
          <a:p>
            <a:r>
              <a:rPr lang="en-US">
                <a:latin typeface="+mn-lt"/>
              </a:rPr>
              <a:t>Security groups and network ACLs are firewall options that you can use to secure your VPC.</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90042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2" name="Title 1"/>
          <p:cNvSpPr>
            <a:spLocks noGrp="1"/>
          </p:cNvSpPr>
          <p:nvPr>
            <p:ph type="ctrTitle"/>
          </p:nvPr>
        </p:nvSpPr>
        <p:spPr/>
        <p:txBody>
          <a:bodyPr>
            <a:noAutofit/>
          </a:bodyPr>
          <a:lstStyle/>
          <a:p>
            <a:r>
              <a:rPr lang="en-US">
                <a:latin typeface="+mj-lt"/>
              </a:rPr>
              <a:t>Lab 2: </a:t>
            </a:r>
            <a:br>
              <a:rPr lang="en-US">
                <a:latin typeface="+mj-lt"/>
              </a:rPr>
            </a:br>
            <a:r>
              <a:rPr lang="en-US">
                <a:latin typeface="+mj-lt"/>
              </a:rPr>
              <a:t>Build Your VPC and Launch a Web Server</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57051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43</a:t>
            </a:fld>
            <a:endParaRPr lang="en-US" dirty="0"/>
          </a:p>
        </p:txBody>
      </p:sp>
      <p:sp>
        <p:nvSpPr>
          <p:cNvPr id="2" name="Title 1"/>
          <p:cNvSpPr>
            <a:spLocks noGrp="1"/>
          </p:cNvSpPr>
          <p:nvPr>
            <p:ph type="title"/>
          </p:nvPr>
        </p:nvSpPr>
        <p:spPr/>
        <p:txBody>
          <a:bodyPr/>
          <a:lstStyle/>
          <a:p>
            <a:r>
              <a:rPr lang="en-US">
                <a:latin typeface="+mj-lt"/>
              </a:rPr>
              <a:t>Lab 2: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latin typeface="+mn-lt"/>
              </a:rPr>
              <a:t>In this lab, you use Amazon VPC to </a:t>
            </a:r>
            <a:r>
              <a:rPr lang="en-US" sz="2800">
                <a:solidFill>
                  <a:schemeClr val="accent6"/>
                </a:solidFill>
                <a:latin typeface="+mn-lt"/>
              </a:rPr>
              <a:t>create your own VPC </a:t>
            </a:r>
            <a:r>
              <a:rPr lang="en-US" sz="2800">
                <a:latin typeface="+mn-lt"/>
              </a:rPr>
              <a:t>and add some components to produce a customized network. You </a:t>
            </a:r>
            <a:r>
              <a:rPr lang="en-US" sz="2800">
                <a:solidFill>
                  <a:schemeClr val="accent6"/>
                </a:solidFill>
                <a:latin typeface="+mn-lt"/>
              </a:rPr>
              <a:t>create a security group </a:t>
            </a:r>
            <a:r>
              <a:rPr lang="en-US" sz="2800">
                <a:latin typeface="+mn-lt"/>
              </a:rPr>
              <a:t>for your VPC. You also </a:t>
            </a:r>
            <a:r>
              <a:rPr lang="en-US" sz="2800">
                <a:solidFill>
                  <a:schemeClr val="accent6"/>
                </a:solidFill>
                <a:latin typeface="+mn-lt"/>
              </a:rPr>
              <a:t>create an EC2 instance and configure it </a:t>
            </a:r>
            <a:r>
              <a:rPr lang="en-US" sz="2800">
                <a:latin typeface="+mn-lt"/>
              </a:rPr>
              <a:t>to run a web server and to use the security group. You then launch the EC2 instance into the VPC.</a:t>
            </a:r>
          </a:p>
        </p:txBody>
      </p:sp>
      <p:pic>
        <p:nvPicPr>
          <p:cNvPr id="8" name="Graphic 7">
            <a:extLst>
              <a:ext uri="{FF2B5EF4-FFF2-40B4-BE49-F238E27FC236}">
                <a16:creationId xmlns:a16="http://schemas.microsoft.com/office/drawing/2014/main" id="{E492C4CC-206D-45F4-B279-B43B59A4868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9575" y="4074125"/>
            <a:ext cx="914400" cy="914400"/>
          </a:xfrm>
          <a:prstGeom prst="rect">
            <a:avLst/>
          </a:prstGeom>
        </p:spPr>
      </p:pic>
      <p:sp>
        <p:nvSpPr>
          <p:cNvPr id="10" name="TextBox 9">
            <a:extLst>
              <a:ext uri="{FF2B5EF4-FFF2-40B4-BE49-F238E27FC236}">
                <a16:creationId xmlns:a16="http://schemas.microsoft.com/office/drawing/2014/main" id="{85EE2081-41F3-4A9E-94F2-64FD9402C037}"/>
              </a:ext>
            </a:extLst>
          </p:cNvPr>
          <p:cNvSpPr txBox="1"/>
          <p:nvPr/>
        </p:nvSpPr>
        <p:spPr>
          <a:xfrm>
            <a:off x="4088314"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pic>
        <p:nvPicPr>
          <p:cNvPr id="9" name="Graphic 8">
            <a:extLst>
              <a:ext uri="{FF2B5EF4-FFF2-40B4-BE49-F238E27FC236}">
                <a16:creationId xmlns:a16="http://schemas.microsoft.com/office/drawing/2014/main" id="{C48D4464-78E6-4E6A-A901-9ECF57150C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025" y="4074125"/>
            <a:ext cx="914400" cy="914400"/>
          </a:xfrm>
          <a:prstGeom prst="rect">
            <a:avLst/>
          </a:prstGeom>
        </p:spPr>
      </p:pic>
      <p:sp>
        <p:nvSpPr>
          <p:cNvPr id="11" name="TextBox 10">
            <a:extLst>
              <a:ext uri="{FF2B5EF4-FFF2-40B4-BE49-F238E27FC236}">
                <a16:creationId xmlns:a16="http://schemas.microsoft.com/office/drawing/2014/main" id="{29717204-8FC3-4A0A-90BC-53A13EA7330A}"/>
              </a:ext>
            </a:extLst>
          </p:cNvPr>
          <p:cNvSpPr txBox="1"/>
          <p:nvPr/>
        </p:nvSpPr>
        <p:spPr>
          <a:xfrm>
            <a:off x="6926762"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spTree>
    <p:custDataLst>
      <p:tags r:id="rId1"/>
    </p:custDataLst>
    <p:extLst>
      <p:ext uri="{BB962C8B-B14F-4D97-AF65-F5344CB8AC3E}">
        <p14:creationId xmlns:p14="http://schemas.microsoft.com/office/powerpoint/2010/main" val="2719496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44</a:t>
            </a:fld>
            <a:endParaRPr lang="en-US"/>
          </a:p>
        </p:txBody>
      </p:sp>
      <p:sp>
        <p:nvSpPr>
          <p:cNvPr id="2" name="Title 1"/>
          <p:cNvSpPr>
            <a:spLocks noGrp="1"/>
          </p:cNvSpPr>
          <p:nvPr>
            <p:ph type="title"/>
          </p:nvPr>
        </p:nvSpPr>
        <p:spPr/>
        <p:txBody>
          <a:bodyPr/>
          <a:lstStyle/>
          <a:p>
            <a:r>
              <a:rPr lang="en-US">
                <a:latin typeface="+mj-lt"/>
              </a:rPr>
              <a:t>Lab 2: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sz="quarter" idx="21"/>
          </p:nvPr>
        </p:nvSpPr>
        <p:spPr>
          <a:xfrm>
            <a:off x="1856232" y="1527048"/>
            <a:ext cx="9665208" cy="4645152"/>
          </a:xfrm>
        </p:spPr>
        <p:txBody>
          <a:bodyPr/>
          <a:lstStyle/>
          <a:p>
            <a:r>
              <a:rPr lang="en-US">
                <a:latin typeface="+mn-lt"/>
              </a:rPr>
              <a:t>Create a VPC.</a:t>
            </a:r>
            <a:br>
              <a:rPr lang="en-US">
                <a:latin typeface="+mn-lt"/>
              </a:rPr>
            </a:br>
            <a:endParaRPr lang="en-US">
              <a:latin typeface="+mn-lt"/>
            </a:endParaRPr>
          </a:p>
          <a:p>
            <a:r>
              <a:rPr lang="en-US">
                <a:latin typeface="+mn-lt"/>
              </a:rPr>
              <a:t>Create additional subnets.</a:t>
            </a:r>
            <a:br>
              <a:rPr lang="en-US">
                <a:latin typeface="+mn-lt"/>
              </a:rPr>
            </a:br>
            <a:endParaRPr lang="en-US">
              <a:latin typeface="+mn-lt"/>
            </a:endParaRPr>
          </a:p>
          <a:p>
            <a:r>
              <a:rPr lang="en-US">
                <a:latin typeface="+mn-lt"/>
              </a:rPr>
              <a:t>Create a VPC security group.</a:t>
            </a:r>
            <a:br>
              <a:rPr lang="en-US">
                <a:latin typeface="+mn-lt"/>
              </a:rPr>
            </a:br>
            <a:endParaRPr lang="en-US">
              <a:latin typeface="+mn-lt"/>
            </a:endParaRPr>
          </a:p>
          <a:p>
            <a:r>
              <a:rPr lang="en-US">
                <a:latin typeface="+mn-lt"/>
              </a:rPr>
              <a:t>Launch a web server instance.</a:t>
            </a:r>
          </a:p>
        </p:txBody>
      </p:sp>
      <p:pic>
        <p:nvPicPr>
          <p:cNvPr id="9" name="Graphic 8">
            <a:extLst>
              <a:ext uri="{FF2B5EF4-FFF2-40B4-BE49-F238E27FC236}">
                <a16:creationId xmlns:a16="http://schemas.microsoft.com/office/drawing/2014/main" id="{2BEF4699-12B8-4904-A080-FF40DD167F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308" y="1528175"/>
            <a:ext cx="457200" cy="457200"/>
          </a:xfrm>
          <a:prstGeom prst="rect">
            <a:avLst/>
          </a:prstGeom>
        </p:spPr>
      </p:pic>
      <p:pic>
        <p:nvPicPr>
          <p:cNvPr id="12" name="Graphic 11">
            <a:extLst>
              <a:ext uri="{FF2B5EF4-FFF2-40B4-BE49-F238E27FC236}">
                <a16:creationId xmlns:a16="http://schemas.microsoft.com/office/drawing/2014/main" id="{696BBAD2-3210-45BC-85FD-AF12640EE0A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9032" y="2537978"/>
            <a:ext cx="457200" cy="457200"/>
          </a:xfrm>
          <a:prstGeom prst="rect">
            <a:avLst/>
          </a:prstGeom>
        </p:spPr>
      </p:pic>
      <p:sp>
        <p:nvSpPr>
          <p:cNvPr id="10" name="Rectangle 9">
            <a:extLst>
              <a:ext uri="{FF2B5EF4-FFF2-40B4-BE49-F238E27FC236}">
                <a16:creationId xmlns:a16="http://schemas.microsoft.com/office/drawing/2014/main" id="{D2F08BE0-FFC4-400A-879F-23A6A5ED9D92}"/>
              </a:ext>
            </a:extLst>
          </p:cNvPr>
          <p:cNvSpPr/>
          <p:nvPr/>
        </p:nvSpPr>
        <p:spPr>
          <a:xfrm>
            <a:off x="794845" y="3456012"/>
            <a:ext cx="1061387" cy="6872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a:t>
            </a:r>
            <a:r>
              <a:rPr kumimoji="0" lang="en-US" sz="1600" b="0" i="0" u="none" strike="noStrike" kern="0" cap="none" spc="0" normalizeH="0" noProof="0" dirty="0">
                <a:ln>
                  <a:noFill/>
                </a:ln>
                <a:solidFill>
                  <a:srgbClr val="DF3312"/>
                </a:solidFill>
                <a:effectLst/>
                <a:uLnTx/>
                <a:uFillTx/>
                <a:ea typeface="+mn-ea"/>
                <a:cs typeface="+mn-cs"/>
              </a:rPr>
              <a:t> </a:t>
            </a:r>
            <a:r>
              <a:rPr kumimoji="0" lang="en-US" sz="1600" b="0" i="0" u="none" strike="noStrike" kern="0" cap="none" spc="0" normalizeH="0" baseline="0" noProof="0" dirty="0">
                <a:ln>
                  <a:noFill/>
                </a:ln>
                <a:solidFill>
                  <a:srgbClr val="DF3312"/>
                </a:solidFill>
                <a:effectLst/>
                <a:uLnTx/>
                <a:uFillTx/>
                <a:ea typeface="+mn-ea"/>
                <a:cs typeface="+mn-cs"/>
              </a:rPr>
              <a:t>group</a:t>
            </a:r>
          </a:p>
        </p:txBody>
      </p:sp>
      <p:pic>
        <p:nvPicPr>
          <p:cNvPr id="13" name="Graphic 12">
            <a:extLst>
              <a:ext uri="{FF2B5EF4-FFF2-40B4-BE49-F238E27FC236}">
                <a16:creationId xmlns:a16="http://schemas.microsoft.com/office/drawing/2014/main" id="{130467E1-7A15-485A-92C8-65CA3CE829B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9032" y="4554510"/>
            <a:ext cx="457200" cy="457200"/>
          </a:xfrm>
          <a:prstGeom prst="rect">
            <a:avLst/>
          </a:prstGeom>
        </p:spPr>
      </p:pic>
    </p:spTree>
    <p:custDataLst>
      <p:tags r:id="rId1"/>
    </p:custDataLst>
    <p:extLst>
      <p:ext uri="{BB962C8B-B14F-4D97-AF65-F5344CB8AC3E}">
        <p14:creationId xmlns:p14="http://schemas.microsoft.com/office/powerpoint/2010/main" val="667191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8B34B7-ED80-F96D-B25C-C747326E05A8}"/>
              </a:ext>
            </a:extLst>
          </p:cNvPr>
          <p:cNvSpPr>
            <a:spLocks noGrp="1"/>
          </p:cNvSpPr>
          <p:nvPr>
            <p:ph type="sldNum" sz="quarter" idx="20"/>
          </p:nvPr>
        </p:nvSpPr>
        <p:spPr/>
        <p:txBody>
          <a:bodyPr/>
          <a:lstStyle/>
          <a:p>
            <a:fld id="{930176A1-BCF0-4712-97A6-6B495F55390B}" type="slidenum">
              <a:rPr lang="en-US" smtClean="0"/>
              <a:pPr/>
              <a:t>45</a:t>
            </a:fld>
            <a:endParaRPr lang="en-US"/>
          </a:p>
        </p:txBody>
      </p:sp>
      <p:sp>
        <p:nvSpPr>
          <p:cNvPr id="6" name="Title 5">
            <a:extLst>
              <a:ext uri="{FF2B5EF4-FFF2-40B4-BE49-F238E27FC236}">
                <a16:creationId xmlns:a16="http://schemas.microsoft.com/office/drawing/2014/main" id="{086B2B61-B581-41F9-9E73-503575575564}"/>
              </a:ext>
            </a:extLst>
          </p:cNvPr>
          <p:cNvSpPr>
            <a:spLocks noGrp="1"/>
          </p:cNvSpPr>
          <p:nvPr>
            <p:ph type="title"/>
          </p:nvPr>
        </p:nvSpPr>
        <p:spPr/>
        <p:txBody>
          <a:bodyPr>
            <a:normAutofit/>
          </a:bodyPr>
          <a:lstStyle/>
          <a:p>
            <a:r>
              <a:rPr lang="en-US">
                <a:latin typeface="+mj-lt"/>
              </a:rPr>
              <a:t>Lab 2: Final product</a:t>
            </a:r>
          </a:p>
        </p:txBody>
      </p:sp>
      <p:grpSp>
        <p:nvGrpSpPr>
          <p:cNvPr id="2" name="Group 1" descr="Architecture diagram of a VPC spread across two Availability Zones. VPC has an internet gateway and a public subnet and a private subnet in each Availability Zone.">
            <a:extLst>
              <a:ext uri="{FF2B5EF4-FFF2-40B4-BE49-F238E27FC236}">
                <a16:creationId xmlns:a16="http://schemas.microsoft.com/office/drawing/2014/main" id="{13A70E89-DD2E-4466-8BF9-3F2FA8BFCE90}"/>
              </a:ext>
            </a:extLst>
          </p:cNvPr>
          <p:cNvGrpSpPr/>
          <p:nvPr/>
        </p:nvGrpSpPr>
        <p:grpSpPr>
          <a:xfrm>
            <a:off x="330292" y="1280780"/>
            <a:ext cx="7605780" cy="5106141"/>
            <a:chOff x="319021" y="1250209"/>
            <a:chExt cx="7605780" cy="5106141"/>
          </a:xfrm>
        </p:grpSpPr>
        <p:sp>
          <p:nvSpPr>
            <p:cNvPr id="7" name="Rectangle 6">
              <a:extLst>
                <a:ext uri="{FF2B5EF4-FFF2-40B4-BE49-F238E27FC236}">
                  <a16:creationId xmlns:a16="http://schemas.microsoft.com/office/drawing/2014/main" id="{7BC357CD-7FD7-489B-8C0D-2D259BE89B85}"/>
                </a:ext>
              </a:extLst>
            </p:cNvPr>
            <p:cNvSpPr/>
            <p:nvPr/>
          </p:nvSpPr>
          <p:spPr>
            <a:xfrm>
              <a:off x="1150024" y="2253734"/>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A</a:t>
              </a:r>
            </a:p>
          </p:txBody>
        </p:sp>
        <p:sp>
          <p:nvSpPr>
            <p:cNvPr id="9" name="Rectangle 8">
              <a:extLst>
                <a:ext uri="{FF2B5EF4-FFF2-40B4-BE49-F238E27FC236}">
                  <a16:creationId xmlns:a16="http://schemas.microsoft.com/office/drawing/2014/main" id="{C5ECB95F-D928-4754-AF5C-B1609AC9FC2C}"/>
                </a:ext>
              </a:extLst>
            </p:cNvPr>
            <p:cNvSpPr/>
            <p:nvPr/>
          </p:nvSpPr>
          <p:spPr>
            <a:xfrm>
              <a:off x="1291222"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1:</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10.0.0.0/24</a:t>
              </a:r>
            </a:p>
          </p:txBody>
        </p:sp>
        <p:pic>
          <p:nvPicPr>
            <p:cNvPr id="10" name="Graphic 9">
              <a:extLst>
                <a:ext uri="{FF2B5EF4-FFF2-40B4-BE49-F238E27FC236}">
                  <a16:creationId xmlns:a16="http://schemas.microsoft.com/office/drawing/2014/main" id="{4C90CD01-3D3B-4F82-8A3B-8BD126E467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1223" y="3021344"/>
              <a:ext cx="457200" cy="457200"/>
            </a:xfrm>
            <a:prstGeom prst="rect">
              <a:avLst/>
            </a:prstGeom>
          </p:spPr>
        </p:pic>
        <p:pic>
          <p:nvPicPr>
            <p:cNvPr id="11" name="Graphic 10">
              <a:extLst>
                <a:ext uri="{FF2B5EF4-FFF2-40B4-BE49-F238E27FC236}">
                  <a16:creationId xmlns:a16="http://schemas.microsoft.com/office/drawing/2014/main" id="{41FD47E6-1ABB-4E4A-B023-57F07322397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261" y="2358922"/>
              <a:ext cx="469900" cy="469900"/>
            </a:xfrm>
            <a:prstGeom prst="rect">
              <a:avLst/>
            </a:prstGeom>
          </p:spPr>
        </p:pic>
        <p:sp>
          <p:nvSpPr>
            <p:cNvPr id="17" name="Rectangle 16">
              <a:extLst>
                <a:ext uri="{FF2B5EF4-FFF2-40B4-BE49-F238E27FC236}">
                  <a16:creationId xmlns:a16="http://schemas.microsoft.com/office/drawing/2014/main" id="{3CFC1867-29CE-4D9F-BA7B-6E4C69776511}"/>
                </a:ext>
              </a:extLst>
            </p:cNvPr>
            <p:cNvSpPr/>
            <p:nvPr/>
          </p:nvSpPr>
          <p:spPr>
            <a:xfrm>
              <a:off x="1291221"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1: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10.0.1.0/24</a:t>
              </a:r>
            </a:p>
          </p:txBody>
        </p:sp>
        <p:pic>
          <p:nvPicPr>
            <p:cNvPr id="18" name="Graphic 17">
              <a:extLst>
                <a:ext uri="{FF2B5EF4-FFF2-40B4-BE49-F238E27FC236}">
                  <a16:creationId xmlns:a16="http://schemas.microsoft.com/office/drawing/2014/main" id="{09CC54DD-6FC6-41F6-9BFB-4746503C07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222" y="4581286"/>
              <a:ext cx="457200" cy="457200"/>
            </a:xfrm>
            <a:prstGeom prst="rect">
              <a:avLst/>
            </a:prstGeom>
          </p:spPr>
        </p:pic>
        <p:sp>
          <p:nvSpPr>
            <p:cNvPr id="25" name="Rectangle 24">
              <a:extLst>
                <a:ext uri="{FF2B5EF4-FFF2-40B4-BE49-F238E27FC236}">
                  <a16:creationId xmlns:a16="http://schemas.microsoft.com/office/drawing/2014/main" id="{E0605678-574C-401E-B953-57B7E5D730E2}"/>
                </a:ext>
              </a:extLst>
            </p:cNvPr>
            <p:cNvSpPr/>
            <p:nvPr/>
          </p:nvSpPr>
          <p:spPr>
            <a:xfrm>
              <a:off x="319022" y="1250209"/>
              <a:ext cx="7605779" cy="510614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a:ln>
                    <a:noFill/>
                  </a:ln>
                  <a:solidFill>
                    <a:sysClr val="windowText" lastClr="000000"/>
                  </a:solidFill>
                  <a:effectLst/>
                  <a:uLnTx/>
                  <a:uFillTx/>
                  <a:latin typeface="Amazon Ember Light"/>
                  <a:ea typeface="+mn-ea"/>
                  <a:cs typeface="+mn-cs"/>
                </a:rPr>
                <a:t>AWS Cloud</a:t>
              </a:r>
            </a:p>
          </p:txBody>
        </p:sp>
        <p:pic>
          <p:nvPicPr>
            <p:cNvPr id="26" name="Graphic 25">
              <a:extLst>
                <a:ext uri="{FF2B5EF4-FFF2-40B4-BE49-F238E27FC236}">
                  <a16:creationId xmlns:a16="http://schemas.microsoft.com/office/drawing/2014/main" id="{9A15C567-F184-495F-B429-1C1CC1F3A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021" y="1250209"/>
              <a:ext cx="431842" cy="457200"/>
            </a:xfrm>
            <a:prstGeom prst="rect">
              <a:avLst/>
            </a:prstGeom>
          </p:spPr>
        </p:pic>
        <p:sp>
          <p:nvSpPr>
            <p:cNvPr id="28" name="Rectangle 27">
              <a:extLst>
                <a:ext uri="{FF2B5EF4-FFF2-40B4-BE49-F238E27FC236}">
                  <a16:creationId xmlns:a16="http://schemas.microsoft.com/office/drawing/2014/main" id="{20E3F9B4-C36A-4357-8E6E-66C01D596CCE}"/>
                </a:ext>
              </a:extLst>
            </p:cNvPr>
            <p:cNvSpPr/>
            <p:nvPr/>
          </p:nvSpPr>
          <p:spPr>
            <a:xfrm>
              <a:off x="447171" y="1864835"/>
              <a:ext cx="7269084"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Region</a:t>
              </a:r>
            </a:p>
          </p:txBody>
        </p:sp>
        <p:pic>
          <p:nvPicPr>
            <p:cNvPr id="29" name="Graphic 28">
              <a:extLst>
                <a:ext uri="{FF2B5EF4-FFF2-40B4-BE49-F238E27FC236}">
                  <a16:creationId xmlns:a16="http://schemas.microsoft.com/office/drawing/2014/main" id="{7D768B23-28DD-44A1-AA88-C76A87AA847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171" y="1864837"/>
              <a:ext cx="457200" cy="457200"/>
            </a:xfrm>
            <a:prstGeom prst="rect">
              <a:avLst/>
            </a:prstGeom>
          </p:spPr>
        </p:pic>
        <p:sp>
          <p:nvSpPr>
            <p:cNvPr id="31" name="Rectangle 30">
              <a:extLst>
                <a:ext uri="{FF2B5EF4-FFF2-40B4-BE49-F238E27FC236}">
                  <a16:creationId xmlns:a16="http://schemas.microsoft.com/office/drawing/2014/main" id="{255794AC-4456-460B-AEF7-F441B188A7AF}"/>
                </a:ext>
              </a:extLst>
            </p:cNvPr>
            <p:cNvSpPr/>
            <p:nvPr/>
          </p:nvSpPr>
          <p:spPr>
            <a:xfrm>
              <a:off x="651032" y="2601304"/>
              <a:ext cx="6840632"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Light"/>
                  <a:ea typeface="+mn-ea"/>
                  <a:cs typeface="+mn-cs"/>
                </a:rPr>
                <a:t> VPC: </a:t>
              </a:r>
              <a:r>
                <a:rPr kumimoji="0" lang="en-US" sz="1600" b="0" i="0" u="none" strike="noStrike" kern="1200" cap="none" spc="0" normalizeH="0" baseline="0" noProof="0">
                  <a:ln>
                    <a:noFill/>
                  </a:ln>
                  <a:solidFill>
                    <a:srgbClr val="1D8900"/>
                  </a:solidFill>
                  <a:effectLst/>
                  <a:uLnTx/>
                  <a:uFillTx/>
                  <a:latin typeface="Amazon Ember Light"/>
                  <a:ea typeface="+mn-ea"/>
                  <a:cs typeface="+mn-cs"/>
                </a:rPr>
                <a:t>10.0.0.0/16</a:t>
              </a:r>
            </a:p>
          </p:txBody>
        </p:sp>
        <p:pic>
          <p:nvPicPr>
            <p:cNvPr id="32" name="Graphic 31">
              <a:extLst>
                <a:ext uri="{FF2B5EF4-FFF2-40B4-BE49-F238E27FC236}">
                  <a16:creationId xmlns:a16="http://schemas.microsoft.com/office/drawing/2014/main" id="{15298B1A-D3B2-4301-85E0-15D96800DD2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032" y="2601303"/>
              <a:ext cx="457200" cy="457200"/>
            </a:xfrm>
            <a:prstGeom prst="rect">
              <a:avLst/>
            </a:prstGeom>
          </p:spPr>
        </p:pic>
        <p:sp>
          <p:nvSpPr>
            <p:cNvPr id="34" name="TextBox 33">
              <a:extLst>
                <a:ext uri="{FF2B5EF4-FFF2-40B4-BE49-F238E27FC236}">
                  <a16:creationId xmlns:a16="http://schemas.microsoft.com/office/drawing/2014/main" id="{1EDCF6E1-F736-4F69-BE79-9D282D9B166C}"/>
                </a:ext>
              </a:extLst>
            </p:cNvPr>
            <p:cNvSpPr txBox="1"/>
            <p:nvPr/>
          </p:nvSpPr>
          <p:spPr>
            <a:xfrm>
              <a:off x="3745017" y="2822330"/>
              <a:ext cx="947695"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sp>
          <p:nvSpPr>
            <p:cNvPr id="36" name="Rectangle 35">
              <a:extLst>
                <a:ext uri="{FF2B5EF4-FFF2-40B4-BE49-F238E27FC236}">
                  <a16:creationId xmlns:a16="http://schemas.microsoft.com/office/drawing/2014/main" id="{5B6BA30C-BE44-4551-A2DF-D0A70988C62C}"/>
                </a:ext>
              </a:extLst>
            </p:cNvPr>
            <p:cNvSpPr/>
            <p:nvPr/>
          </p:nvSpPr>
          <p:spPr>
            <a:xfrm>
              <a:off x="4704077" y="2253733"/>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B</a:t>
              </a:r>
            </a:p>
          </p:txBody>
        </p:sp>
        <p:sp>
          <p:nvSpPr>
            <p:cNvPr id="37" name="Rectangle 36">
              <a:extLst>
                <a:ext uri="{FF2B5EF4-FFF2-40B4-BE49-F238E27FC236}">
                  <a16:creationId xmlns:a16="http://schemas.microsoft.com/office/drawing/2014/main" id="{DC7FB6F2-BAD2-4BBA-BBAD-EBF534C5EAD2}"/>
                </a:ext>
              </a:extLst>
            </p:cNvPr>
            <p:cNvSpPr/>
            <p:nvPr/>
          </p:nvSpPr>
          <p:spPr>
            <a:xfrm>
              <a:off x="4845275"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2:</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10.0.2.0/24</a:t>
              </a:r>
            </a:p>
          </p:txBody>
        </p:sp>
        <p:sp>
          <p:nvSpPr>
            <p:cNvPr id="39" name="Rectangle 38">
              <a:extLst>
                <a:ext uri="{FF2B5EF4-FFF2-40B4-BE49-F238E27FC236}">
                  <a16:creationId xmlns:a16="http://schemas.microsoft.com/office/drawing/2014/main" id="{6B39561C-450B-44B7-89FF-BDC62C028110}"/>
                </a:ext>
              </a:extLst>
            </p:cNvPr>
            <p:cNvSpPr/>
            <p:nvPr/>
          </p:nvSpPr>
          <p:spPr>
            <a:xfrm>
              <a:off x="4845274"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2: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10.0.3.0/24</a:t>
              </a:r>
            </a:p>
          </p:txBody>
        </p:sp>
        <p:sp>
          <p:nvSpPr>
            <p:cNvPr id="42" name="Rectangle 41">
              <a:extLst>
                <a:ext uri="{FF2B5EF4-FFF2-40B4-BE49-F238E27FC236}">
                  <a16:creationId xmlns:a16="http://schemas.microsoft.com/office/drawing/2014/main" id="{8D4DDE66-299E-43EA-9C8B-F7967DEF75BE}"/>
                </a:ext>
              </a:extLst>
            </p:cNvPr>
            <p:cNvSpPr/>
            <p:nvPr/>
          </p:nvSpPr>
          <p:spPr>
            <a:xfrm>
              <a:off x="5393507" y="3550679"/>
              <a:ext cx="1645920" cy="9144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F3312"/>
                  </a:solidFill>
                  <a:effectLst/>
                  <a:uLnTx/>
                  <a:uFillTx/>
                  <a:latin typeface="Amazon Ember Light"/>
                  <a:ea typeface="+mn-ea"/>
                  <a:cs typeface="+mn-cs"/>
                </a:rPr>
                <a:t>Security group</a:t>
              </a:r>
            </a:p>
          </p:txBody>
        </p:sp>
        <p:pic>
          <p:nvPicPr>
            <p:cNvPr id="43" name="Graphic 42">
              <a:extLst>
                <a:ext uri="{FF2B5EF4-FFF2-40B4-BE49-F238E27FC236}">
                  <a16:creationId xmlns:a16="http://schemas.microsoft.com/office/drawing/2014/main" id="{754395E9-5E8E-4194-9993-D5FD146742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5275" y="3023703"/>
              <a:ext cx="457200" cy="457200"/>
            </a:xfrm>
            <a:prstGeom prst="rect">
              <a:avLst/>
            </a:prstGeom>
          </p:spPr>
        </p:pic>
        <p:pic>
          <p:nvPicPr>
            <p:cNvPr id="44" name="Graphic 43">
              <a:extLst>
                <a:ext uri="{FF2B5EF4-FFF2-40B4-BE49-F238E27FC236}">
                  <a16:creationId xmlns:a16="http://schemas.microsoft.com/office/drawing/2014/main" id="{85A48600-7326-4B44-BDF2-64ED2BBC2E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5275" y="4583644"/>
              <a:ext cx="457200" cy="457200"/>
            </a:xfrm>
            <a:prstGeom prst="rect">
              <a:avLst/>
            </a:prstGeom>
          </p:spPr>
        </p:pic>
        <p:grpSp>
          <p:nvGrpSpPr>
            <p:cNvPr id="13" name="Group 12">
              <a:extLst>
                <a:ext uri="{FF2B5EF4-FFF2-40B4-BE49-F238E27FC236}">
                  <a16:creationId xmlns:a16="http://schemas.microsoft.com/office/drawing/2014/main" id="{D3078229-DDA1-456F-A26B-5924BDE7B2BD}"/>
                </a:ext>
              </a:extLst>
            </p:cNvPr>
            <p:cNvGrpSpPr/>
            <p:nvPr/>
          </p:nvGrpSpPr>
          <p:grpSpPr>
            <a:xfrm>
              <a:off x="1757271" y="3705303"/>
              <a:ext cx="1350526" cy="584775"/>
              <a:chOff x="1965099" y="3895477"/>
              <a:chExt cx="1350526" cy="584775"/>
            </a:xfrm>
          </p:grpSpPr>
          <p:pic>
            <p:nvPicPr>
              <p:cNvPr id="47" name="Graphic 46">
                <a:extLst>
                  <a:ext uri="{FF2B5EF4-FFF2-40B4-BE49-F238E27FC236}">
                    <a16:creationId xmlns:a16="http://schemas.microsoft.com/office/drawing/2014/main" id="{842B6A9D-B1E0-43B3-9A35-00DBA756CEE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45725" y="3959221"/>
                <a:ext cx="469900" cy="469900"/>
              </a:xfrm>
              <a:prstGeom prst="rect">
                <a:avLst/>
              </a:prstGeom>
            </p:spPr>
          </p:pic>
          <p:sp>
            <p:nvSpPr>
              <p:cNvPr id="48" name="TextBox 47">
                <a:extLst>
                  <a:ext uri="{FF2B5EF4-FFF2-40B4-BE49-F238E27FC236}">
                    <a16:creationId xmlns:a16="http://schemas.microsoft.com/office/drawing/2014/main" id="{199B6900-33A5-4B47-820F-FBA2170396D8}"/>
                  </a:ext>
                </a:extLst>
              </p:cNvPr>
              <p:cNvSpPr txBox="1"/>
              <p:nvPr/>
            </p:nvSpPr>
            <p:spPr>
              <a:xfrm>
                <a:off x="1965099" y="3895477"/>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NAT </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a:t>
                </a:r>
              </a:p>
            </p:txBody>
          </p:sp>
        </p:grpSp>
        <p:pic>
          <p:nvPicPr>
            <p:cNvPr id="38" name="Graphic 37">
              <a:extLst>
                <a:ext uri="{FF2B5EF4-FFF2-40B4-BE49-F238E27FC236}">
                  <a16:creationId xmlns:a16="http://schemas.microsoft.com/office/drawing/2014/main" id="{CE583F86-857A-40D2-B777-68CEFD2ACB0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42217" y="3962411"/>
              <a:ext cx="457200" cy="457200"/>
            </a:xfrm>
            <a:prstGeom prst="rect">
              <a:avLst/>
            </a:prstGeom>
          </p:spPr>
        </p:pic>
        <p:sp>
          <p:nvSpPr>
            <p:cNvPr id="53" name="TextBox 52">
              <a:extLst>
                <a:ext uri="{FF2B5EF4-FFF2-40B4-BE49-F238E27FC236}">
                  <a16:creationId xmlns:a16="http://schemas.microsoft.com/office/drawing/2014/main" id="{7D035D77-C17B-492B-B687-D10174E4CE6F}"/>
                </a:ext>
              </a:extLst>
            </p:cNvPr>
            <p:cNvSpPr txBox="1"/>
            <p:nvPr/>
          </p:nvSpPr>
          <p:spPr>
            <a:xfrm>
              <a:off x="5633517" y="3895477"/>
              <a:ext cx="7232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Web</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server</a:t>
              </a:r>
            </a:p>
          </p:txBody>
        </p:sp>
      </p:grpSp>
      <p:sp>
        <p:nvSpPr>
          <p:cNvPr id="12" name="TextBox 11">
            <a:extLst>
              <a:ext uri="{FF2B5EF4-FFF2-40B4-BE49-F238E27FC236}">
                <a16:creationId xmlns:a16="http://schemas.microsoft.com/office/drawing/2014/main" id="{538A420B-3EF3-4212-BB9F-1AE7EB188C47}"/>
              </a:ext>
            </a:extLst>
          </p:cNvPr>
          <p:cNvSpPr txBox="1"/>
          <p:nvPr/>
        </p:nvSpPr>
        <p:spPr>
          <a:xfrm>
            <a:off x="9111627" y="1660150"/>
            <a:ext cx="207140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Public Route Table</a:t>
            </a:r>
          </a:p>
        </p:txBody>
      </p:sp>
      <p:graphicFrame>
        <p:nvGraphicFramePr>
          <p:cNvPr id="33" name="Table Placeholder 3">
            <a:extLst>
              <a:ext uri="{FF2B5EF4-FFF2-40B4-BE49-F238E27FC236}">
                <a16:creationId xmlns:a16="http://schemas.microsoft.com/office/drawing/2014/main" id="{58A71FFD-B6CF-4F05-B135-A2825405D523}"/>
              </a:ext>
            </a:extLst>
          </p:cNvPr>
          <p:cNvGraphicFramePr>
            <a:graphicFrameLocks/>
          </p:cNvGraphicFramePr>
          <p:nvPr>
            <p:extLst>
              <p:ext uri="{D42A27DB-BD31-4B8C-83A1-F6EECF244321}">
                <p14:modId xmlns:p14="http://schemas.microsoft.com/office/powerpoint/2010/main" val="123502066"/>
              </p:ext>
            </p:extLst>
          </p:nvPr>
        </p:nvGraphicFramePr>
        <p:xfrm>
          <a:off x="8501407" y="2035505"/>
          <a:ext cx="3291840" cy="1539512"/>
        </p:xfrm>
        <a:graphic>
          <a:graphicData uri="http://schemas.openxmlformats.org/drawingml/2006/table">
            <a:tbl>
              <a:tblPr firstRow="1" bandRow="1"/>
              <a:tblGrid>
                <a:gridCol w="1574578">
                  <a:extLst>
                    <a:ext uri="{9D8B030D-6E8A-4147-A177-3AD203B41FA5}">
                      <a16:colId xmlns:a16="http://schemas.microsoft.com/office/drawing/2014/main" val="20000"/>
                    </a:ext>
                  </a:extLst>
                </a:gridCol>
                <a:gridCol w="1717262">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Internet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40" name="TextBox 39">
            <a:extLst>
              <a:ext uri="{FF2B5EF4-FFF2-40B4-BE49-F238E27FC236}">
                <a16:creationId xmlns:a16="http://schemas.microsoft.com/office/drawing/2014/main" id="{981B6825-A857-438A-A417-2F7BF5BB393B}"/>
              </a:ext>
            </a:extLst>
          </p:cNvPr>
          <p:cNvSpPr txBox="1"/>
          <p:nvPr/>
        </p:nvSpPr>
        <p:spPr>
          <a:xfrm>
            <a:off x="9066743" y="3833851"/>
            <a:ext cx="21611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Route Table</a:t>
            </a:r>
          </a:p>
        </p:txBody>
      </p:sp>
      <p:graphicFrame>
        <p:nvGraphicFramePr>
          <p:cNvPr id="35" name="Table Placeholder 3">
            <a:extLst>
              <a:ext uri="{FF2B5EF4-FFF2-40B4-BE49-F238E27FC236}">
                <a16:creationId xmlns:a16="http://schemas.microsoft.com/office/drawing/2014/main" id="{4A996812-B9C3-4FA3-8299-3DCEBEB593B9}"/>
              </a:ext>
            </a:extLst>
          </p:cNvPr>
          <p:cNvGraphicFramePr>
            <a:graphicFrameLocks/>
          </p:cNvGraphicFramePr>
          <p:nvPr>
            <p:extLst>
              <p:ext uri="{D42A27DB-BD31-4B8C-83A1-F6EECF244321}">
                <p14:modId xmlns:p14="http://schemas.microsoft.com/office/powerpoint/2010/main" val="1185118039"/>
              </p:ext>
            </p:extLst>
          </p:nvPr>
        </p:nvGraphicFramePr>
        <p:xfrm>
          <a:off x="8501407" y="4194085"/>
          <a:ext cx="3291840" cy="1371600"/>
        </p:xfrm>
        <a:graphic>
          <a:graphicData uri="http://schemas.openxmlformats.org/drawingml/2006/table">
            <a:tbl>
              <a:tblPr firstRow="1" bandRow="1"/>
              <a:tblGrid>
                <a:gridCol w="1539408">
                  <a:extLst>
                    <a:ext uri="{9D8B030D-6E8A-4147-A177-3AD203B41FA5}">
                      <a16:colId xmlns:a16="http://schemas.microsoft.com/office/drawing/2014/main" val="20000"/>
                    </a:ext>
                  </a:extLst>
                </a:gridCol>
                <a:gridCol w="1752432">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NAT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48057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46</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2: Build Your VPC and Launch a Web Server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146424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47</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a:bodyPr>
          <a:lstStyle/>
          <a:p>
            <a:r>
              <a:rPr lang="en-US">
                <a:latin typeface="+mj-lt"/>
              </a:rPr>
              <a:t>Lab debrief: </a:t>
            </a:r>
            <a:br>
              <a:rPr lang="en-US">
                <a:latin typeface="+mj-lt"/>
              </a:rPr>
            </a:br>
            <a:r>
              <a:rPr lang="en-US">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7840" y="1600200"/>
            <a:ext cx="5486400" cy="3657600"/>
          </a:xfrm>
          <a:prstGeom prst="rect">
            <a:avLst/>
          </a:prstGeom>
          <a:ln>
            <a:solidFill>
              <a:schemeClr val="accent1"/>
            </a:solidFill>
          </a:ln>
        </p:spPr>
      </p:pic>
    </p:spTree>
    <p:custDataLst>
      <p:tags r:id="rId1"/>
    </p:custDataLst>
    <p:extLst>
      <p:ext uri="{BB962C8B-B14F-4D97-AF65-F5344CB8AC3E}">
        <p14:creationId xmlns:p14="http://schemas.microsoft.com/office/powerpoint/2010/main" val="1895118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825EAA-C9C3-4E2F-8F53-E0D182F1B38F}"/>
              </a:ext>
            </a:extLst>
          </p:cNvPr>
          <p:cNvSpPr>
            <a:spLocks noGrp="1"/>
          </p:cNvSpPr>
          <p:nvPr>
            <p:ph type="subTitle" idx="1"/>
          </p:nvPr>
        </p:nvSpPr>
        <p:spPr/>
        <p:txBody>
          <a:bodyPr/>
          <a:lstStyle/>
          <a:p>
            <a:r>
              <a:rPr lang="en-US"/>
              <a:t>Module 5: Networking and Content Delivery</a:t>
            </a:r>
          </a:p>
        </p:txBody>
      </p:sp>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a:normAutofit/>
          </a:bodyPr>
          <a:lstStyle/>
          <a:p>
            <a:r>
              <a:rPr lang="en-US"/>
              <a:t>Section 5: Amazon Route 53</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49</a:t>
            </a:fld>
            <a:endParaRPr lang="en-US"/>
          </a:p>
        </p:txBody>
      </p:sp>
      <p:sp>
        <p:nvSpPr>
          <p:cNvPr id="5123" name="Title 1"/>
          <p:cNvSpPr>
            <a:spLocks noGrp="1"/>
          </p:cNvSpPr>
          <p:nvPr>
            <p:ph type="title"/>
          </p:nvPr>
        </p:nvSpPr>
        <p:spPr/>
        <p:txBody>
          <a:bodyPr/>
          <a:lstStyle/>
          <a:p>
            <a:pPr algn="l" eaLnBrk="1" hangingPunct="1"/>
            <a:r>
              <a:rPr lang="en-US"/>
              <a:t>Amazon 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sz="quarter" idx="21"/>
          </p:nvPr>
        </p:nvSpPr>
        <p:spPr>
          <a:xfrm>
            <a:off x="1792224" y="1527048"/>
            <a:ext cx="9985248" cy="4645152"/>
          </a:xfrm>
        </p:spPr>
        <p:txBody>
          <a:bodyPr>
            <a:normAutofit lnSpcReduction="10000"/>
          </a:bodyPr>
          <a:lstStyle/>
          <a:p>
            <a:r>
              <a:rPr lang="en-US" sz="2400"/>
              <a:t>Is a highly available and scalable Domain Name System (DNS) web service</a:t>
            </a:r>
          </a:p>
          <a:p>
            <a:r>
              <a:rPr lang="en-US" sz="2400"/>
              <a:t>Is used to route end users to internet applications by translating names (like </a:t>
            </a:r>
            <a:r>
              <a:rPr lang="en-US" sz="2400" i="1">
                <a:hlinkClick r:id="rId4"/>
              </a:rPr>
              <a:t>www.example.com</a:t>
            </a:r>
            <a:r>
              <a:rPr lang="en-US" sz="2400"/>
              <a:t>) into numeric IP addresses (like </a:t>
            </a:r>
            <a:r>
              <a:rPr lang="en-US" sz="2400" i="1"/>
              <a:t>192.0.2.1</a:t>
            </a:r>
            <a:r>
              <a:rPr lang="en-US" sz="2400"/>
              <a:t>) that computers use to connect to each other</a:t>
            </a:r>
          </a:p>
          <a:p>
            <a:r>
              <a:rPr lang="en-US" sz="2400"/>
              <a:t>Is fully compliant with IPv4 and IPv6</a:t>
            </a:r>
          </a:p>
          <a:p>
            <a:r>
              <a:rPr lang="en-US" sz="2400"/>
              <a:t>Connects user requests to infrastructure running in AWS and also outside of AWS</a:t>
            </a:r>
          </a:p>
          <a:p>
            <a:r>
              <a:rPr lang="en-US" sz="2400"/>
              <a:t>Is used to check the health of your resources</a:t>
            </a:r>
          </a:p>
          <a:p>
            <a:r>
              <a:rPr lang="en-US" sz="2400"/>
              <a:t>Features traffic flow</a:t>
            </a:r>
          </a:p>
          <a:p>
            <a:r>
              <a:rPr lang="en-US" sz="2400"/>
              <a:t>Enables you to register domain names</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a:t>Amazon</a:t>
            </a:r>
            <a:br>
              <a:rPr lang="en-US"/>
            </a:br>
            <a:r>
              <a:rPr lang="en-US"/>
              <a:t>Route 53</a:t>
            </a:r>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E968A6-9B97-88EA-C7AA-1F0D70F95705}"/>
              </a:ext>
            </a:extLst>
          </p:cNvPr>
          <p:cNvSpPr>
            <a:spLocks noGrp="1"/>
          </p:cNvSpPr>
          <p:nvPr>
            <p:ph type="sldNum" sz="quarter" idx="20"/>
          </p:nvPr>
        </p:nvSpPr>
        <p:spPr/>
        <p:txBody>
          <a:bodyPr/>
          <a:lstStyle/>
          <a:p>
            <a:fld id="{930176A1-BCF0-4712-97A6-6B495F55390B}" type="slidenum">
              <a:rPr lang="en-US" smtClean="0"/>
              <a:pPr/>
              <a:t>5</a:t>
            </a:fld>
            <a:endParaRPr lang="en-US"/>
          </a:p>
        </p:txBody>
      </p:sp>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a:lstStyle/>
          <a:p>
            <a:r>
              <a:rPr lang="en-US"/>
              <a:t>Networks</a:t>
            </a:r>
          </a:p>
        </p:txBody>
      </p:sp>
      <p:grpSp>
        <p:nvGrpSpPr>
          <p:cNvPr id="30" name="Group 29" descr="Two subnets consisting of three computers each connected through a router.">
            <a:extLst>
              <a:ext uri="{FF2B5EF4-FFF2-40B4-BE49-F238E27FC236}">
                <a16:creationId xmlns:a16="http://schemas.microsoft.com/office/drawing/2014/main" id="{DFB58A4B-2190-C5CE-1182-7D45C5153CB1}"/>
              </a:ext>
            </a:extLst>
          </p:cNvPr>
          <p:cNvGrpSpPr/>
          <p:nvPr/>
        </p:nvGrpSpPr>
        <p:grpSpPr>
          <a:xfrm>
            <a:off x="898255" y="1803128"/>
            <a:ext cx="10395491" cy="4058650"/>
            <a:chOff x="898255" y="1803128"/>
            <a:chExt cx="10395491" cy="4058650"/>
          </a:xfrm>
        </p:grpSpPr>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1"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sp>
            <p:nvSpPr>
              <p:cNvPr id="31" name="TextBox 30">
                <a:extLst>
                  <a:ext uri="{FF2B5EF4-FFF2-40B4-BE49-F238E27FC236}">
                    <a16:creationId xmlns:a16="http://schemas.microsoft.com/office/drawing/2014/main" id="{5F215D48-E0B6-4F9D-8C2F-FC26FEA7BD05}"/>
                  </a:ext>
                </a:extLst>
              </p:cNvPr>
              <p:cNvSpPr txBox="1"/>
              <p:nvPr/>
            </p:nvSpPr>
            <p:spPr>
              <a:xfrm>
                <a:off x="3115110" y="3632397"/>
                <a:ext cx="1207382" cy="400110"/>
              </a:xfrm>
              <a:prstGeom prst="rect">
                <a:avLst/>
              </a:prstGeom>
              <a:noFill/>
              <a:ln>
                <a:solidFill>
                  <a:schemeClr val="tx1"/>
                </a:solidFill>
              </a:ln>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Subnet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322492" y="3832452"/>
                <a:ext cx="130938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418386"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964660" y="3632397"/>
                <a:ext cx="1207382" cy="400110"/>
              </a:xfrm>
              <a:prstGeom prst="rect">
                <a:avLst/>
              </a:prstGeom>
              <a:noFill/>
              <a:ln>
                <a:solidFill>
                  <a:schemeClr val="tx1"/>
                </a:solidFill>
              </a:ln>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Subnet 2</a:t>
                </a:r>
              </a:p>
            </p:txBody>
          </p: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cxnSp>
          <p:nvCxnSpPr>
            <p:cNvPr id="9" name="Elbow Connector 8">
              <a:extLst>
                <a:ext uri="{FF2B5EF4-FFF2-40B4-BE49-F238E27FC236}">
                  <a16:creationId xmlns:a16="http://schemas.microsoft.com/office/drawing/2014/main" id="{8ADF22D2-D261-878E-A1DF-DDE679E726B8}"/>
                </a:ext>
              </a:extLst>
            </p:cNvPr>
            <p:cNvCxnSpPr>
              <a:stCxn id="6" idx="3"/>
            </p:cNvCxnSpPr>
            <p:nvPr/>
          </p:nvCxnSpPr>
          <p:spPr>
            <a:xfrm>
              <a:off x="1812655" y="2260328"/>
              <a:ext cx="1309381"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C314B63-9F39-E64F-275B-B8C43301C847}"/>
                </a:ext>
              </a:extLst>
            </p:cNvPr>
            <p:cNvCxnSpPr>
              <a:stCxn id="10" idx="3"/>
            </p:cNvCxnSpPr>
            <p:nvPr/>
          </p:nvCxnSpPr>
          <p:spPr>
            <a:xfrm flipV="1">
              <a:off x="1812655" y="4032507"/>
              <a:ext cx="1309381" cy="137207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BF1C0D5-D76E-A2FA-4E76-98701D8717B6}"/>
                </a:ext>
              </a:extLst>
            </p:cNvPr>
            <p:cNvCxnSpPr>
              <a:stCxn id="13" idx="1"/>
            </p:cNvCxnSpPr>
            <p:nvPr/>
          </p:nvCxnSpPr>
          <p:spPr>
            <a:xfrm rot="10800000" flipV="1">
              <a:off x="9178968" y="2260328"/>
              <a:ext cx="1200378"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6766006-1818-BCA4-367C-2B57F958C2BE}"/>
                </a:ext>
              </a:extLst>
            </p:cNvPr>
            <p:cNvCxnSpPr>
              <a:stCxn id="32" idx="3"/>
              <a:endCxn id="15" idx="1"/>
            </p:cNvCxnSpPr>
            <p:nvPr/>
          </p:nvCxnSpPr>
          <p:spPr>
            <a:xfrm>
              <a:off x="9178968" y="3832452"/>
              <a:ext cx="1200378" cy="1572126"/>
            </a:xfrm>
            <a:prstGeom prst="bentConnector3">
              <a:avLst>
                <a:gd name="adj1" fmla="val -165"/>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1962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6F0101-E109-8C90-11E9-C347EFFFE1D7}"/>
              </a:ext>
            </a:extLst>
          </p:cNvPr>
          <p:cNvSpPr>
            <a:spLocks noGrp="1"/>
          </p:cNvSpPr>
          <p:nvPr>
            <p:ph type="sldNum" sz="quarter" idx="20"/>
          </p:nvPr>
        </p:nvSpPr>
        <p:spPr/>
        <p:txBody>
          <a:bodyPr/>
          <a:lstStyle/>
          <a:p>
            <a:fld id="{930176A1-BCF0-4712-97A6-6B495F55390B}" type="slidenum">
              <a:rPr lang="en-US" smtClean="0"/>
              <a:pPr/>
              <a:t>50</a:t>
            </a:fld>
            <a:endParaRPr lang="en-US"/>
          </a:p>
        </p:txBody>
      </p:sp>
      <p:sp>
        <p:nvSpPr>
          <p:cNvPr id="2" name="Title 1"/>
          <p:cNvSpPr>
            <a:spLocks noGrp="1"/>
          </p:cNvSpPr>
          <p:nvPr>
            <p:ph type="title"/>
          </p:nvPr>
        </p:nvSpPr>
        <p:spPr/>
        <p:txBody>
          <a:bodyPr/>
          <a:lstStyle/>
          <a:p>
            <a:r>
              <a:rPr lang="en-US"/>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ight Arrow 20"/>
            <p:cNvSpPr/>
            <p:nvPr/>
          </p:nvSpPr>
          <p:spPr>
            <a:xfrm flipH="1">
              <a:off x="3021814"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ight Arrow 21"/>
            <p:cNvSpPr/>
            <p:nvPr/>
          </p:nvSpPr>
          <p:spPr>
            <a:xfrm flipH="1">
              <a:off x="6664148"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a:cs typeface="Helvetica Neue"/>
                </a:rPr>
                <a:t>Requests www.example.com</a:t>
              </a:r>
              <a:endParaRPr lang="en-US" sz="1200" i="1">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Tree>
    <p:custDataLst>
      <p:tags r:id="rId1"/>
    </p:custDataLst>
    <p:extLst>
      <p:ext uri="{BB962C8B-B14F-4D97-AF65-F5344CB8AC3E}">
        <p14:creationId xmlns:p14="http://schemas.microsoft.com/office/powerpoint/2010/main" val="1234764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51</a:t>
            </a:fld>
            <a:endParaRPr lang="en-US"/>
          </a:p>
        </p:txBody>
      </p:sp>
      <p:sp>
        <p:nvSpPr>
          <p:cNvPr id="2" name="Title 1"/>
          <p:cNvSpPr>
            <a:spLocks noGrp="1"/>
          </p:cNvSpPr>
          <p:nvPr>
            <p:ph type="title"/>
          </p:nvPr>
        </p:nvSpPr>
        <p:spPr/>
        <p:txBody>
          <a:bodyPr>
            <a:noAutofit/>
          </a:bodyPr>
          <a:lstStyle/>
          <a:p>
            <a:r>
              <a:rPr lang="en-US"/>
              <a:t>Amazon Route 53 supported routing</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sz="quarter" idx="21"/>
          </p:nvPr>
        </p:nvSpPr>
        <p:spPr/>
        <p:txBody>
          <a:bodyPr/>
          <a:lstStyle/>
          <a:p>
            <a:pPr>
              <a:buClr>
                <a:schemeClr val="tx1"/>
              </a:buClr>
            </a:pPr>
            <a:r>
              <a:rPr lang="en-US" sz="2400">
                <a:solidFill>
                  <a:schemeClr val="accent6"/>
                </a:solidFill>
              </a:rPr>
              <a:t>Simple routing </a:t>
            </a:r>
            <a:r>
              <a:rPr lang="en-US" sz="2400"/>
              <a:t>– Use in single-server environments</a:t>
            </a:r>
          </a:p>
          <a:p>
            <a:pPr>
              <a:buClr>
                <a:schemeClr val="tx1"/>
              </a:buClr>
            </a:pPr>
            <a:r>
              <a:rPr lang="en-US" sz="2400">
                <a:solidFill>
                  <a:schemeClr val="accent6"/>
                </a:solidFill>
              </a:rPr>
              <a:t>Weighted round robin routing </a:t>
            </a:r>
            <a:r>
              <a:rPr lang="en-US" sz="2400"/>
              <a:t>– Assign weights to resource record sets to specify the frequency</a:t>
            </a:r>
          </a:p>
          <a:p>
            <a:pPr>
              <a:buClr>
                <a:schemeClr val="tx1"/>
              </a:buClr>
            </a:pPr>
            <a:r>
              <a:rPr lang="en-US" sz="2400">
                <a:solidFill>
                  <a:schemeClr val="accent6"/>
                </a:solidFill>
              </a:rPr>
              <a:t>Latency routing </a:t>
            </a:r>
            <a:r>
              <a:rPr lang="en-US" sz="2400"/>
              <a:t>– Help improve your global applications</a:t>
            </a:r>
          </a:p>
          <a:p>
            <a:pPr>
              <a:buClr>
                <a:schemeClr val="tx1"/>
              </a:buClr>
            </a:pPr>
            <a:r>
              <a:rPr lang="en-US" sz="2400">
                <a:solidFill>
                  <a:schemeClr val="accent6"/>
                </a:solidFill>
              </a:rPr>
              <a:t>Geolocation routing </a:t>
            </a:r>
            <a:r>
              <a:rPr lang="en-US" sz="2400"/>
              <a:t>– Route traffic based on location of your users</a:t>
            </a:r>
          </a:p>
          <a:p>
            <a:pPr>
              <a:buClr>
                <a:schemeClr val="tx1"/>
              </a:buClr>
            </a:pPr>
            <a:r>
              <a:rPr lang="en-US" sz="2400">
                <a:solidFill>
                  <a:schemeClr val="accent6"/>
                </a:solidFill>
              </a:rPr>
              <a:t>Geoproximity routing </a:t>
            </a:r>
            <a:r>
              <a:rPr lang="en-US" sz="2400"/>
              <a:t>– Route traffic based on location of your resources</a:t>
            </a:r>
          </a:p>
          <a:p>
            <a:pPr>
              <a:buClr>
                <a:schemeClr val="tx1"/>
              </a:buClr>
            </a:pPr>
            <a:r>
              <a:rPr lang="en-US" sz="2400">
                <a:solidFill>
                  <a:schemeClr val="accent6"/>
                </a:solidFill>
              </a:rPr>
              <a:t>Failover routing</a:t>
            </a:r>
            <a:r>
              <a:rPr lang="en-US" sz="2400"/>
              <a:t> – Fail over to a backup site if your primary site becomes unreachable</a:t>
            </a:r>
          </a:p>
          <a:p>
            <a:pPr>
              <a:buClr>
                <a:schemeClr val="tx1"/>
              </a:buClr>
            </a:pPr>
            <a:r>
              <a:rPr lang="en-US" sz="2400">
                <a:solidFill>
                  <a:schemeClr val="accent6"/>
                </a:solidFill>
              </a:rPr>
              <a:t>Multivalue answer routing </a:t>
            </a:r>
            <a:r>
              <a:rPr lang="en-US" sz="2400"/>
              <a:t>– Respond to DNS queries with up to eight healthy records selected at random</a:t>
            </a:r>
          </a:p>
          <a:p>
            <a:pPr marL="0" indent="0">
              <a:buNone/>
            </a:pPr>
            <a:endParaRPr lang="en-US" sz="240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0FCF04-3D26-5FA4-0E90-CF62C42D6124}"/>
              </a:ext>
            </a:extLst>
          </p:cNvPr>
          <p:cNvSpPr>
            <a:spLocks noGrp="1"/>
          </p:cNvSpPr>
          <p:nvPr>
            <p:ph type="sldNum" sz="quarter" idx="20"/>
          </p:nvPr>
        </p:nvSpPr>
        <p:spPr/>
        <p:txBody>
          <a:bodyPr/>
          <a:lstStyle/>
          <a:p>
            <a:fld id="{930176A1-BCF0-4712-97A6-6B495F55390B}" type="slidenum">
              <a:rPr lang="en-US" smtClean="0"/>
              <a:pPr/>
              <a:t>52</a:t>
            </a:fld>
            <a:endParaRPr lang="en-US"/>
          </a:p>
        </p:txBody>
      </p:sp>
      <p:sp>
        <p:nvSpPr>
          <p:cNvPr id="2" name="Title 1"/>
          <p:cNvSpPr>
            <a:spLocks noGrp="1"/>
          </p:cNvSpPr>
          <p:nvPr>
            <p:ph type="title"/>
          </p:nvPr>
        </p:nvSpPr>
        <p:spPr/>
        <p:txBody>
          <a:bodyPr/>
          <a:lstStyle/>
          <a:p>
            <a:r>
              <a:rPr lang="en-US"/>
              <a:t>Use case: Multi-region deployment</a:t>
            </a:r>
          </a:p>
        </p:txBody>
      </p:sp>
      <p:grpSp>
        <p:nvGrpSpPr>
          <p:cNvPr id="4" name="Group 3">
            <a:extLst>
              <a:ext uri="{FF2B5EF4-FFF2-40B4-BE49-F238E27FC236}">
                <a16:creationId xmlns:a16="http://schemas.microsoft.com/office/drawing/2014/main" id="{9ED88F23-ECE5-2DF2-C7C9-5E6125B93EC5}"/>
              </a:ext>
              <a:ext uri="{C183D7F6-B498-43B3-948B-1728B52AA6E4}">
                <adec:decorative xmlns:adec="http://schemas.microsoft.com/office/drawing/2017/decorative"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descr="AWS Global Infrastructure."/>
            <p:cNvSpPr txBox="1"/>
            <p:nvPr/>
          </p:nvSpPr>
          <p:spPr>
            <a:xfrm>
              <a:off x="4744354" y="2643139"/>
              <a:ext cx="640080" cy="338554"/>
            </a:xfrm>
            <a:prstGeom prst="rect">
              <a:avLst/>
            </a:prstGeom>
            <a:noFill/>
          </p:spPr>
          <p:txBody>
            <a:bodyPr wrap="square" rtlCol="0">
              <a:spAutoFit/>
            </a:bodyPr>
            <a:lstStyle/>
            <a:p>
              <a:pPr algn="ctr"/>
              <a:r>
                <a:rPr lang="en-US" sz="1600" b="1"/>
                <a:t>User</a:t>
              </a:r>
            </a:p>
          </p:txBody>
        </p:sp>
        <p:cxnSp>
          <p:nvCxnSpPr>
            <p:cNvPr id="13" name="Straight Connector 12" descr="AWS Global Infrastructure.">
              <a:extLst>
                <a:ext uri="{C183D7F6-B498-43B3-948B-1728B52AA6E4}">
                  <adec:decorative xmlns:adec="http://schemas.microsoft.com/office/drawing/2017/decorative"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descr="AWS Global Infrastructure.">
              <a:extLst>
                <a:ext uri="{C183D7F6-B498-43B3-948B-1728B52AA6E4}">
                  <adec:decorative xmlns:adec="http://schemas.microsoft.com/office/drawing/2017/decorative"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descr="AWS Global Infrastructure.">
              <a:extLst>
                <a:ext uri="{C183D7F6-B498-43B3-948B-1728B52AA6E4}">
                  <adec:decorative xmlns:adec="http://schemas.microsoft.com/office/drawing/2017/decorative"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0" name="Straight Connector 19" descr="AWS Global Infrastructure.">
              <a:extLst>
                <a:ext uri="{C183D7F6-B498-43B3-948B-1728B52AA6E4}">
                  <adec:decorative xmlns:adec="http://schemas.microsoft.com/office/drawing/2017/decorative"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descr="AWS Global Infrastructure."/>
            <p:cNvSpPr/>
            <p:nvPr/>
          </p:nvSpPr>
          <p:spPr>
            <a:xfrm>
              <a:off x="6828698" y="4208906"/>
              <a:ext cx="4846320" cy="338554"/>
            </a:xfrm>
            <a:prstGeom prst="rect">
              <a:avLst/>
            </a:prstGeom>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ap-southeast-2</a:t>
              </a:r>
              <a:r>
                <a:rPr lang="en-US" sz="1600">
                  <a:solidFill>
                    <a:prstClr val="black"/>
                  </a:solidFill>
                  <a:latin typeface="+mj-lt"/>
                  <a:ea typeface="Verdana" pitchFamily="34" charset="0"/>
                  <a:cs typeface="Arial"/>
                </a:rPr>
                <a:t>.elb.amazonaws.com</a:t>
              </a:r>
            </a:p>
          </p:txBody>
        </p:sp>
        <p:sp>
          <p:nvSpPr>
            <p:cNvPr id="26" name="TextBox 39" descr="AWS Global Infrastructure."/>
            <p:cNvSpPr txBox="1">
              <a:spLocks noChangeArrowheads="1"/>
            </p:cNvSpPr>
            <p:nvPr/>
          </p:nvSpPr>
          <p:spPr bwMode="auto">
            <a:xfrm>
              <a:off x="194" y="2655361"/>
              <a:ext cx="4389120" cy="33855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us-west-2</a:t>
              </a:r>
              <a:r>
                <a:rPr lang="en-US" sz="1600">
                  <a:solidFill>
                    <a:prstClr val="black"/>
                  </a:solidFill>
                  <a:latin typeface="+mj-lt"/>
                  <a:ea typeface="Verdana" pitchFamily="34" charset="0"/>
                  <a:cs typeface="Arial"/>
                </a:rPr>
                <a:t>.elb.amazonaws.com</a:t>
              </a:r>
            </a:p>
          </p:txBody>
        </p:sp>
        <p:pic>
          <p:nvPicPr>
            <p:cNvPr id="16" name="Graphic 15" descr="AWS Global Infrastructure.">
              <a:extLst>
                <a:ext uri="{FF2B5EF4-FFF2-40B4-BE49-F238E27FC236}">
                  <a16:creationId xmlns:a16="http://schemas.microsoft.com/office/drawing/2014/main" id="{06DB49D2-7DF5-4559-9CC0-BDF4A287CB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1354" y="3765103"/>
              <a:ext cx="457200" cy="457200"/>
            </a:xfrm>
            <a:prstGeom prst="rect">
              <a:avLst/>
            </a:prstGeom>
          </p:spPr>
        </p:pic>
        <p:pic>
          <p:nvPicPr>
            <p:cNvPr id="17" name="Graphic 16" descr="AWS Global Infrastructure.">
              <a:extLst>
                <a:ext uri="{FF2B5EF4-FFF2-40B4-BE49-F238E27FC236}">
                  <a16:creationId xmlns:a16="http://schemas.microsoft.com/office/drawing/2014/main" id="{060A4461-94C0-449D-BD09-3020D397C44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642" y="2200529"/>
              <a:ext cx="457200" cy="457200"/>
            </a:xfrm>
            <a:prstGeom prst="rect">
              <a:avLst/>
            </a:prstGeom>
          </p:spPr>
        </p:pic>
        <p:pic>
          <p:nvPicPr>
            <p:cNvPr id="21" name="Graphic 20" descr="AWS Global Infrastructure.">
              <a:extLst>
                <a:ext uri="{FF2B5EF4-FFF2-40B4-BE49-F238E27FC236}">
                  <a16:creationId xmlns:a16="http://schemas.microsoft.com/office/drawing/2014/main" id="{2E9B4091-C62D-4633-9E85-91C0585FA67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84" y="1588993"/>
              <a:ext cx="640080" cy="640080"/>
            </a:xfrm>
            <a:prstGeom prst="rect">
              <a:avLst/>
            </a:prstGeom>
          </p:spPr>
        </p:pic>
        <p:pic>
          <p:nvPicPr>
            <p:cNvPr id="22" name="Graphic 21" descr="AWS Global Infrastructure.">
              <a:extLst>
                <a:ext uri="{FF2B5EF4-FFF2-40B4-BE49-F238E27FC236}">
                  <a16:creationId xmlns:a16="http://schemas.microsoft.com/office/drawing/2014/main" id="{C7105B89-956A-4430-B784-4C81D48EF8F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4725" y="2229073"/>
              <a:ext cx="457200" cy="457200"/>
            </a:xfrm>
            <a:prstGeom prst="rect">
              <a:avLst/>
            </a:prstGeom>
          </p:spPr>
        </p:pic>
        <p:sp>
          <p:nvSpPr>
            <p:cNvPr id="9" name="TextBox 8" descr="AWS Global Infrastructure.">
              <a:extLst>
                <a:ext uri="{FF2B5EF4-FFF2-40B4-BE49-F238E27FC236}">
                  <a16:creationId xmlns:a16="http://schemas.microsoft.com/office/drawing/2014/main" id="{A700EF9C-87A1-4819-B2B7-63736899182E}"/>
                </a:ext>
              </a:extLst>
            </p:cNvPr>
            <p:cNvSpPr txBox="1"/>
            <p:nvPr/>
          </p:nvSpPr>
          <p:spPr>
            <a:xfrm>
              <a:off x="175472" y="2221844"/>
              <a:ext cx="1806905"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2216784356"/>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65760">
                <a:tc>
                  <a:txBody>
                    <a:bodyPr/>
                    <a:lstStyle/>
                    <a:p>
                      <a:pPr algn="ctr"/>
                      <a:r>
                        <a:rPr lang="en-US" sz="1800">
                          <a:solidFill>
                            <a:schemeClr val="tx1"/>
                          </a:solidFill>
                        </a:rPr>
                        <a:t>Name</a:t>
                      </a:r>
                    </a:p>
                  </a:txBody>
                  <a:tcPr marT="60960" marB="60960" anchor="ctr">
                    <a:solidFill>
                      <a:schemeClr val="accent2"/>
                    </a:solidFill>
                  </a:tcPr>
                </a:tc>
                <a:tc>
                  <a:txBody>
                    <a:bodyPr/>
                    <a:lstStyle/>
                    <a:p>
                      <a:pPr algn="ctr"/>
                      <a:r>
                        <a:rPr lang="en-US" sz="1800">
                          <a:solidFill>
                            <a:schemeClr val="tx1"/>
                          </a:solidFill>
                        </a:rPr>
                        <a:t>Type</a:t>
                      </a:r>
                    </a:p>
                  </a:txBody>
                  <a:tcPr marT="60960" marB="60960" anchor="ctr">
                    <a:solidFill>
                      <a:schemeClr val="accent2"/>
                    </a:solidFill>
                  </a:tcPr>
                </a:tc>
                <a:tc>
                  <a:txBody>
                    <a:bodyPr/>
                    <a:lstStyle/>
                    <a:p>
                      <a:pPr algn="ctr"/>
                      <a:r>
                        <a:rPr lang="en-US" sz="1800">
                          <a:solidFill>
                            <a:schemeClr val="tx1"/>
                          </a:solidFill>
                        </a:rPr>
                        <a:t>Value</a:t>
                      </a:r>
                    </a:p>
                  </a:txBody>
                  <a:tcPr marT="60960" marB="60960" anchor="ctr">
                    <a:solidFill>
                      <a:schemeClr val="accent2"/>
                    </a:solidFill>
                  </a:tcPr>
                </a:tc>
                <a:extLst>
                  <a:ext uri="{0D108BD9-81ED-4DB2-BD59-A6C34878D82A}">
                    <a16:rowId xmlns:a16="http://schemas.microsoft.com/office/drawing/2014/main"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some-elb-name.us-west-2.elb.amazonaws.com</a:t>
                      </a:r>
                    </a:p>
                  </a:txBody>
                  <a:tcPr marT="60960" marB="60960" anchor="ct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some-elb-name.ap-southeast-2.elb.amazonaws.com</a:t>
                      </a:r>
                    </a:p>
                  </a:txBody>
                  <a:tcPr marT="60960" marB="6096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82883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78102-0DBE-4F34-BD7E-A28B8C2319B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53</a:t>
            </a:fld>
            <a:endParaRPr lang="en-US"/>
          </a:p>
        </p:txBody>
      </p:sp>
      <p:sp>
        <p:nvSpPr>
          <p:cNvPr id="2" name="Title 1">
            <a:extLst>
              <a:ext uri="{FF2B5EF4-FFF2-40B4-BE49-F238E27FC236}">
                <a16:creationId xmlns:a16="http://schemas.microsoft.com/office/drawing/2014/main" id="{2D3FB1D9-3CF7-491D-A31B-A5FB39A58C8E}"/>
              </a:ext>
            </a:extLst>
          </p:cNvPr>
          <p:cNvSpPr>
            <a:spLocks noGrp="1"/>
          </p:cNvSpPr>
          <p:nvPr>
            <p:ph type="title"/>
          </p:nvPr>
        </p:nvSpPr>
        <p:spPr/>
        <p:txBody>
          <a:bodyPr/>
          <a:lstStyle/>
          <a:p>
            <a:r>
              <a:rPr lang="en-US"/>
              <a:t>Amazon Route 53 DNS failover</a:t>
            </a:r>
          </a:p>
        </p:txBody>
      </p:sp>
      <p:sp>
        <p:nvSpPr>
          <p:cNvPr id="3" name="Content Placeholder 2">
            <a:extLst>
              <a:ext uri="{FF2B5EF4-FFF2-40B4-BE49-F238E27FC236}">
                <a16:creationId xmlns:a16="http://schemas.microsoft.com/office/drawing/2014/main" id="{E9DDF4C3-C9AC-4FFC-988F-C209F10ED1FE}"/>
              </a:ext>
            </a:extLst>
          </p:cNvPr>
          <p:cNvSpPr>
            <a:spLocks noGrp="1"/>
          </p:cNvSpPr>
          <p:nvPr>
            <p:ph sz="quarter" idx="21"/>
          </p:nvPr>
        </p:nvSpPr>
        <p:spPr/>
        <p:txBody>
          <a:bodyPr/>
          <a:lstStyle/>
          <a:p>
            <a:pPr marL="0" indent="0">
              <a:buNone/>
            </a:pPr>
            <a:r>
              <a:rPr lang="en-US"/>
              <a:t>Improve the availability of your applications that run on AWS by:</a:t>
            </a:r>
          </a:p>
          <a:p>
            <a:r>
              <a:rPr lang="en-US"/>
              <a:t>Configuring backup and failover scenarios for your own applications</a:t>
            </a:r>
          </a:p>
          <a:p>
            <a:r>
              <a:rPr lang="en-US"/>
              <a:t>Enabling highly available multi-region architectures on AWS</a:t>
            </a:r>
          </a:p>
          <a:p>
            <a:r>
              <a:rPr lang="en-US"/>
              <a:t>Creating health checks</a:t>
            </a:r>
          </a:p>
        </p:txBody>
      </p:sp>
      <p:pic>
        <p:nvPicPr>
          <p:cNvPr id="6" name="Picture 5">
            <a:extLst>
              <a:ext uri="{FF2B5EF4-FFF2-40B4-BE49-F238E27FC236}">
                <a16:creationId xmlns:a16="http://schemas.microsoft.com/office/drawing/2014/main" id="{FA3096D8-E1ED-42F3-A947-D715516175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010" y="3724175"/>
            <a:ext cx="6423980" cy="2632175"/>
          </a:xfrm>
          <a:prstGeom prst="rect">
            <a:avLst/>
          </a:prstGeom>
        </p:spPr>
      </p:pic>
    </p:spTree>
    <p:custDataLst>
      <p:tags r:id="rId1"/>
    </p:custDataLst>
    <p:extLst>
      <p:ext uri="{BB962C8B-B14F-4D97-AF65-F5344CB8AC3E}">
        <p14:creationId xmlns:p14="http://schemas.microsoft.com/office/powerpoint/2010/main" val="1943897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570116-981B-B1AA-7834-C55E9333E0FE}"/>
              </a:ext>
            </a:extLst>
          </p:cNvPr>
          <p:cNvSpPr>
            <a:spLocks noGrp="1"/>
          </p:cNvSpPr>
          <p:nvPr>
            <p:ph type="sldNum" sz="quarter" idx="20"/>
          </p:nvPr>
        </p:nvSpPr>
        <p:spPr/>
        <p:txBody>
          <a:bodyPr/>
          <a:lstStyle/>
          <a:p>
            <a:fld id="{930176A1-BCF0-4712-97A6-6B495F55390B}" type="slidenum">
              <a:rPr lang="en-US" smtClean="0"/>
              <a:pPr/>
              <a:t>54</a:t>
            </a:fld>
            <a:endParaRPr lang="en-US"/>
          </a:p>
        </p:txBody>
      </p:sp>
      <p:sp>
        <p:nvSpPr>
          <p:cNvPr id="2" name="Title 1"/>
          <p:cNvSpPr>
            <a:spLocks noGrp="1"/>
          </p:cNvSpPr>
          <p:nvPr>
            <p:ph type="title"/>
          </p:nvPr>
        </p:nvSpPr>
        <p:spPr/>
        <p:txBody>
          <a:bodyPr/>
          <a:lstStyle/>
          <a:p>
            <a:r>
              <a:rPr lang="en-US"/>
              <a:t>DNS failover for a multi-tiered web application</a:t>
            </a:r>
          </a:p>
        </p:txBody>
      </p:sp>
      <p:grpSp>
        <p:nvGrpSpPr>
          <p:cNvPr id="13" name="Group 12" descr="Diagram indicating how DNS failover works in a typical architecture for a multi-tiered web application. Route 53 passes traffic to a load balancer, which then distributes traffic to a fleet of EC2 instances.">
            <a:extLst>
              <a:ext uri="{FF2B5EF4-FFF2-40B4-BE49-F238E27FC236}">
                <a16:creationId xmlns:a16="http://schemas.microsoft.com/office/drawing/2014/main" id="{B4E64120-012A-225F-D014-901E4F8C7DC0}"/>
              </a:ext>
              <a:ext uri="{C183D7F6-B498-43B3-948B-1728B52AA6E4}">
                <adec:decorative xmlns:adec="http://schemas.microsoft.com/office/drawing/2017/decorative" val="0"/>
              </a:ext>
            </a:extLst>
          </p:cNvPr>
          <p:cNvGrpSpPr/>
          <p:nvPr/>
        </p:nvGrpSpPr>
        <p:grpSpPr>
          <a:xfrm>
            <a:off x="903134" y="1199772"/>
            <a:ext cx="10385732" cy="5529112"/>
            <a:chOff x="903134" y="1199772"/>
            <a:chExt cx="10385732" cy="5529112"/>
          </a:xfrm>
        </p:grpSpPr>
        <p:grpSp>
          <p:nvGrpSpPr>
            <p:cNvPr id="21" name="Group 20">
              <a:extLst>
                <a:ext uri="{FF2B5EF4-FFF2-40B4-BE49-F238E27FC236}">
                  <a16:creationId xmlns:a16="http://schemas.microsoft.com/office/drawing/2014/main" id="{14E43A46-B14E-4BA2-867C-D0E56E46E3AB}"/>
                </a:ext>
                <a:ext uri="{C183D7F6-B498-43B3-948B-1728B52AA6E4}">
                  <adec:decorative xmlns:adec="http://schemas.microsoft.com/office/drawing/2017/decorative" val="1"/>
                </a:ext>
              </a:extLst>
            </p:cNvPr>
            <p:cNvGrpSpPr/>
            <p:nvPr/>
          </p:nvGrpSpPr>
          <p:grpSpPr>
            <a:xfrm>
              <a:off x="903134" y="1199772"/>
              <a:ext cx="10385732" cy="5529112"/>
              <a:chOff x="244199" y="1199772"/>
              <a:chExt cx="10385732"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Secondary</a:t>
                </a:r>
              </a:p>
            </p:txBody>
          </p:sp>
          <p:sp>
            <p:nvSpPr>
              <p:cNvPr id="69" name="Rectangle 68">
                <a:extLst>
                  <a:ext uri="{FF2B5EF4-FFF2-40B4-BE49-F238E27FC236}">
                    <a16:creationId xmlns:a16="http://schemas.microsoft.com/office/drawing/2014/main"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B</a:t>
                </a:r>
              </a:p>
            </p:txBody>
          </p:sp>
          <p:sp>
            <p:nvSpPr>
              <p:cNvPr id="65" name="Rectangle 64">
                <a:extLst>
                  <a:ext uri="{FF2B5EF4-FFF2-40B4-BE49-F238E27FC236}">
                    <a16:creationId xmlns:a16="http://schemas.microsoft.com/office/drawing/2014/main"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a:spAutoFit/>
              </a:bodyPr>
              <a:lstStyle/>
              <a:p>
                <a:pPr algn="ctr"/>
                <a:r>
                  <a:rPr lang="en-US" sz="1600">
                    <a:ea typeface="Verdana" pitchFamily="34" charset="0"/>
                    <a:cs typeface="Arial"/>
                  </a:rPr>
                  <a:t>User</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574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81174" y="6144109"/>
                <a:ext cx="1442732"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S3 static website</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Primary</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36" name="Rectangular Callout 35"/>
              <p:cNvSpPr/>
              <p:nvPr/>
            </p:nvSpPr>
            <p:spPr bwMode="auto">
              <a:xfrm>
                <a:off x="244199" y="1242628"/>
                <a:ext cx="2751621" cy="2678718"/>
              </a:xfrm>
              <a:prstGeom prst="wedgeRectCallout">
                <a:avLst>
                  <a:gd name="adj1" fmla="val 42103"/>
                  <a:gd name="adj2" fmla="val 67901"/>
                </a:avLst>
              </a:prstGeom>
              <a:solidFill>
                <a:schemeClr val="bg1"/>
              </a:solidFill>
              <a:ln w="28575">
                <a:solidFill>
                  <a:schemeClr val="accent4"/>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rPr>
                  <a:t>Record Sets</a:t>
                </a:r>
              </a:p>
              <a:p>
                <a:pPr defTabSz="914076"/>
                <a:r>
                  <a:rPr lang="en-GB" b="1" dirty="0" err="1">
                    <a:solidFill>
                      <a:srgbClr val="474746">
                        <a:alpha val="99000"/>
                      </a:srgbClr>
                    </a:solidFill>
                  </a:rPr>
                  <a:t>CNAME</a:t>
                </a:r>
                <a:r>
                  <a:rPr lang="en-GB" b="1" dirty="0">
                    <a:solidFill>
                      <a:srgbClr val="474746">
                        <a:alpha val="99000"/>
                      </a:srgbClr>
                    </a:solidFill>
                  </a:rPr>
                  <a:t> www</a:t>
                </a:r>
              </a:p>
              <a:p>
                <a:pPr defTabSz="914076"/>
                <a:br>
                  <a:rPr lang="en-GB" sz="1600" b="1" dirty="0">
                    <a:solidFill>
                      <a:srgbClr val="474746">
                        <a:alpha val="99000"/>
                      </a:srgbClr>
                    </a:solidFill>
                  </a:rPr>
                </a:br>
                <a:r>
                  <a:rPr lang="en-GB" sz="1600" dirty="0" err="1">
                    <a:solidFill>
                      <a:srgbClr val="474746">
                        <a:alpha val="99000"/>
                      </a:srgbClr>
                    </a:solidFill>
                  </a:rPr>
                  <a:t>elastic_load_balancer</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Primary</a:t>
                </a:r>
              </a:p>
              <a:p>
                <a:pPr defTabSz="914076"/>
                <a:endParaRPr lang="en-US" sz="1600" b="1" dirty="0">
                  <a:solidFill>
                    <a:srgbClr val="474746">
                      <a:alpha val="99000"/>
                    </a:srgbClr>
                  </a:solidFill>
                </a:endParaRPr>
              </a:p>
              <a:p>
                <a:pPr defTabSz="914076"/>
                <a:r>
                  <a:rPr lang="en-GB" sz="1600" dirty="0">
                    <a:solidFill>
                      <a:srgbClr val="474746">
                        <a:alpha val="99000"/>
                      </a:srgbClr>
                    </a:solidFill>
                  </a:rPr>
                  <a:t>Amazon </a:t>
                </a:r>
                <a:r>
                  <a:rPr lang="en-GB" sz="1600" dirty="0" err="1">
                    <a:solidFill>
                      <a:srgbClr val="474746">
                        <a:alpha val="99000"/>
                      </a:srgbClr>
                    </a:solidFill>
                  </a:rPr>
                  <a:t>S3</a:t>
                </a:r>
                <a:r>
                  <a:rPr lang="en-GB" sz="1600" dirty="0">
                    <a:solidFill>
                      <a:srgbClr val="474746">
                        <a:alpha val="99000"/>
                      </a:srgbClr>
                    </a:solidFill>
                  </a:rPr>
                  <a:t> website</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Secondary</a:t>
                </a:r>
              </a:p>
            </p:txBody>
          </p:sp>
          <p:sp>
            <p:nvSpPr>
              <p:cNvPr id="45" name="Rectangle 44">
                <a:extLst>
                  <a:ext uri="{FF2B5EF4-FFF2-40B4-BE49-F238E27FC236}">
                    <a16:creationId xmlns:a16="http://schemas.microsoft.com/office/drawing/2014/main"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48" name="Graphic 47">
                <a:extLst>
                  <a:ext uri="{FF2B5EF4-FFF2-40B4-BE49-F238E27FC236}">
                    <a16:creationId xmlns:a16="http://schemas.microsoft.com/office/drawing/2014/main" id="{BD56C394-0179-4974-9909-10C6808CA2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id="{D88ADF10-A2C5-4F3A-9509-532FE6C5F7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id="{33D19B44-3823-401B-87BA-EE295B1E18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id="{AA1DDEB6-1520-4E05-A646-C3C9862A1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id="{01AA8B44-FE1D-4DDD-8F19-F546A39A035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ea typeface="+mn-ea"/>
                    <a:cs typeface="+mn-cs"/>
                  </a:rPr>
                  <a:t>Auto Scaling group</a:t>
                </a:r>
              </a:p>
            </p:txBody>
          </p:sp>
          <p:pic>
            <p:nvPicPr>
              <p:cNvPr id="72" name="Graphic 71">
                <a:extLst>
                  <a:ext uri="{FF2B5EF4-FFF2-40B4-BE49-F238E27FC236}">
                    <a16:creationId xmlns:a16="http://schemas.microsoft.com/office/drawing/2014/main" id="{E526FE95-F0B4-46B9-AB2A-7AB552291D8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id="{A0C13E7A-52EA-42E8-967B-7E6C7C08AD3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83091" y="2970174"/>
                <a:ext cx="548640" cy="548640"/>
              </a:xfrm>
              <a:prstGeom prst="rect">
                <a:avLst/>
              </a:prstGeom>
            </p:spPr>
          </p:pic>
          <p:pic>
            <p:nvPicPr>
              <p:cNvPr id="74" name="Graphic 73">
                <a:extLst>
                  <a:ext uri="{FF2B5EF4-FFF2-40B4-BE49-F238E27FC236}">
                    <a16:creationId xmlns:a16="http://schemas.microsoft.com/office/drawing/2014/main" id="{6E3EBF41-8475-4229-8C35-9CEE732C6B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7542" y="2970172"/>
                <a:ext cx="548640" cy="548640"/>
              </a:xfrm>
              <a:prstGeom prst="rect">
                <a:avLst/>
              </a:prstGeom>
            </p:spPr>
          </p:pic>
          <p:pic>
            <p:nvPicPr>
              <p:cNvPr id="75" name="Graphic 74">
                <a:extLst>
                  <a:ext uri="{FF2B5EF4-FFF2-40B4-BE49-F238E27FC236}">
                    <a16:creationId xmlns:a16="http://schemas.microsoft.com/office/drawing/2014/main" id="{86624047-6A4E-4894-861F-E27EAA76A8F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3091" y="4217853"/>
                <a:ext cx="548640" cy="548640"/>
              </a:xfrm>
              <a:prstGeom prst="rect">
                <a:avLst/>
              </a:prstGeom>
            </p:spPr>
          </p:pic>
          <p:pic>
            <p:nvPicPr>
              <p:cNvPr id="77" name="Graphic 76">
                <a:extLst>
                  <a:ext uri="{FF2B5EF4-FFF2-40B4-BE49-F238E27FC236}">
                    <a16:creationId xmlns:a16="http://schemas.microsoft.com/office/drawing/2014/main" id="{2E889F7F-02C2-4D53-96DE-5B260FE7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77541" y="4217853"/>
                <a:ext cx="548640" cy="548640"/>
              </a:xfrm>
              <a:prstGeom prst="rect">
                <a:avLst/>
              </a:prstGeom>
            </p:spPr>
          </p:pic>
          <p:sp>
            <p:nvSpPr>
              <p:cNvPr id="78" name="TextBox 23">
                <a:extLst>
                  <a:ext uri="{FF2B5EF4-FFF2-40B4-BE49-F238E27FC236}">
                    <a16:creationId xmlns:a16="http://schemas.microsoft.com/office/drawing/2014/main"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79" name="TextBox 23">
                <a:extLst>
                  <a:ext uri="{FF2B5EF4-FFF2-40B4-BE49-F238E27FC236}">
                    <a16:creationId xmlns:a16="http://schemas.microsoft.com/office/drawing/2014/main"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Route 53</a:t>
                </a:r>
              </a:p>
            </p:txBody>
          </p:sp>
        </p:grpSp>
        <p:cxnSp>
          <p:nvCxnSpPr>
            <p:cNvPr id="5" name="Elbow Connector 4">
              <a:extLst>
                <a:ext uri="{FF2B5EF4-FFF2-40B4-BE49-F238E27FC236}">
                  <a16:creationId xmlns:a16="http://schemas.microsoft.com/office/drawing/2014/main" id="{79B090A3-7CFF-E936-266A-5436A78A5461}"/>
                </a:ext>
              </a:extLst>
            </p:cNvPr>
            <p:cNvCxnSpPr>
              <a:stCxn id="50" idx="2"/>
              <a:endCxn id="73" idx="0"/>
            </p:cNvCxnSpPr>
            <p:nvPr/>
          </p:nvCxnSpPr>
          <p:spPr>
            <a:xfrm rot="5400000">
              <a:off x="7983052" y="1916210"/>
              <a:ext cx="887258" cy="1220670"/>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CE1207E3-ECBD-AF7B-5283-30D23685CF97}"/>
                </a:ext>
              </a:extLst>
            </p:cNvPr>
            <p:cNvCxnSpPr>
              <a:cxnSpLocks/>
              <a:stCxn id="50" idx="2"/>
              <a:endCxn id="74" idx="0"/>
            </p:cNvCxnSpPr>
            <p:nvPr/>
          </p:nvCxnSpPr>
          <p:spPr>
            <a:xfrm rot="16200000" flipH="1">
              <a:off x="9230278" y="1889653"/>
              <a:ext cx="887256" cy="1273781"/>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B2A4DF86-1645-14BB-B430-8DAFB824D8CB}"/>
                </a:ext>
              </a:extLst>
            </p:cNvPr>
            <p:cNvCxnSpPr>
              <a:cxnSpLocks/>
              <a:stCxn id="78" idx="0"/>
            </p:cNvCxnSpPr>
            <p:nvPr/>
          </p:nvCxnSpPr>
          <p:spPr>
            <a:xfrm rot="16200000" flipH="1" flipV="1">
              <a:off x="8782978" y="2783733"/>
              <a:ext cx="825049" cy="2209673"/>
            </a:xfrm>
            <a:prstGeom prst="bentConnector4">
              <a:avLst>
                <a:gd name="adj1" fmla="val 9236"/>
                <a:gd name="adj2" fmla="val 668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953712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55</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5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Amazon Route 53 is a highly available and scalable cloud DNS web service that translates domain names into numeric IP addresses.</a:t>
            </a:r>
          </a:p>
          <a:p>
            <a:r>
              <a:rPr lang="en-US" sz="2400">
                <a:latin typeface="+mn-lt"/>
              </a:rPr>
              <a:t>Amazon Route 53 supports several types of routing policies.</a:t>
            </a:r>
          </a:p>
          <a:p>
            <a:r>
              <a:rPr lang="en-US" sz="2400">
                <a:latin typeface="+mn-lt"/>
              </a:rPr>
              <a:t>Multi-Region deployment improves your application’s performance for a global audience.</a:t>
            </a:r>
          </a:p>
          <a:p>
            <a:r>
              <a:rPr lang="en-US" sz="2400">
                <a:latin typeface="+mn-lt"/>
              </a:rPr>
              <a:t>You can use Amazon Route 53 failover to improve the availability of your applications.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962888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6: Amazon CloudFront</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E1384B-227B-6088-AC15-AC813E051E6C}"/>
              </a:ext>
            </a:extLst>
          </p:cNvPr>
          <p:cNvSpPr>
            <a:spLocks noGrp="1"/>
          </p:cNvSpPr>
          <p:nvPr>
            <p:ph type="sldNum" sz="quarter" idx="20"/>
          </p:nvPr>
        </p:nvSpPr>
        <p:spPr/>
        <p:txBody>
          <a:bodyPr/>
          <a:lstStyle/>
          <a:p>
            <a:fld id="{930176A1-BCF0-4712-97A6-6B495F55390B}" type="slidenum">
              <a:rPr lang="en-US" smtClean="0"/>
              <a:pPr/>
              <a:t>57</a:t>
            </a:fld>
            <a:endParaRPr lang="en-US" dirty="0"/>
          </a:p>
        </p:txBody>
      </p:sp>
      <p:sp>
        <p:nvSpPr>
          <p:cNvPr id="5" name="Title 4"/>
          <p:cNvSpPr>
            <a:spLocks noGrp="1"/>
          </p:cNvSpPr>
          <p:nvPr>
            <p:ph type="title"/>
          </p:nvPr>
        </p:nvSpPr>
        <p:spPr/>
        <p:txBody>
          <a:bodyPr/>
          <a:lstStyle/>
          <a:p>
            <a:r>
              <a:rPr lang="en-US"/>
              <a:t>Content delivery and network latency</a:t>
            </a:r>
          </a:p>
        </p:txBody>
      </p:sp>
      <p:grpSp>
        <p:nvGrpSpPr>
          <p:cNvPr id="2" name="Group 1" descr="Diagram showing router hops between the client operated by the user and an origin server.">
            <a:extLst>
              <a:ext uri="{FF2B5EF4-FFF2-40B4-BE49-F238E27FC236}">
                <a16:creationId xmlns:a16="http://schemas.microsoft.com/office/drawing/2014/main" id="{BE7C7FCF-D9B2-4304-AB92-B4A52A422A35}"/>
              </a:ext>
              <a:ext uri="{C183D7F6-B498-43B3-948B-1728B52AA6E4}">
                <adec:decorative xmlns:adec="http://schemas.microsoft.com/office/drawing/2017/decorative" val="0"/>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Tree>
    <p:custDataLst>
      <p:tags r:id="rId1"/>
    </p:custDataLst>
    <p:extLst>
      <p:ext uri="{BB962C8B-B14F-4D97-AF65-F5344CB8AC3E}">
        <p14:creationId xmlns:p14="http://schemas.microsoft.com/office/powerpoint/2010/main" val="2334048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E0FAA-AC7E-A6C1-3A17-9DF018ECBA8C}"/>
              </a:ext>
            </a:extLst>
          </p:cNvPr>
          <p:cNvSpPr>
            <a:spLocks noGrp="1"/>
          </p:cNvSpPr>
          <p:nvPr>
            <p:ph type="sldNum" sz="quarter" idx="20"/>
          </p:nvPr>
        </p:nvSpPr>
        <p:spPr/>
        <p:txBody>
          <a:bodyPr/>
          <a:lstStyle/>
          <a:p>
            <a:fld id="{930176A1-BCF0-4712-97A6-6B495F55390B}" type="slidenum">
              <a:rPr lang="en-US" smtClean="0"/>
              <a:pPr/>
              <a:t>58</a:t>
            </a:fld>
            <a:endParaRPr lang="en-US"/>
          </a:p>
        </p:txBody>
      </p:sp>
      <p:sp>
        <p:nvSpPr>
          <p:cNvPr id="5" name="Title 4"/>
          <p:cNvSpPr>
            <a:spLocks noGrp="1"/>
          </p:cNvSpPr>
          <p:nvPr>
            <p:ph type="title"/>
          </p:nvPr>
        </p:nvSpPr>
        <p:spPr/>
        <p:txBody>
          <a:bodyPr/>
          <a:lstStyle/>
          <a:p>
            <a:r>
              <a:rPr lang="en-US"/>
              <a:t>Content delivery network (CDN)</a:t>
            </a:r>
          </a:p>
        </p:txBody>
      </p:sp>
      <p:sp>
        <p:nvSpPr>
          <p:cNvPr id="6" name="Content Placeholder 5"/>
          <p:cNvSpPr>
            <a:spLocks noGrp="1"/>
          </p:cNvSpPr>
          <p:nvPr>
            <p:ph sz="quarter" idx="21"/>
          </p:nvPr>
        </p:nvSpPr>
        <p:spPr/>
        <p:txBody>
          <a:bodyPr/>
          <a:lstStyle/>
          <a:p>
            <a:r>
              <a:rPr lang="en-US"/>
              <a:t>Is a globally distributed system of caching servers</a:t>
            </a:r>
          </a:p>
          <a:p>
            <a:r>
              <a:rPr lang="en-US"/>
              <a:t>Caches copies of commonly requested files (static content)</a:t>
            </a:r>
          </a:p>
          <a:p>
            <a:r>
              <a:rPr lang="en-US"/>
              <a:t>Delivers a local copy of the requested content from a nearby cache edge or Point of Presence </a:t>
            </a:r>
          </a:p>
          <a:p>
            <a:r>
              <a:rPr lang="en-US"/>
              <a:t>Accelerates delivery of dynamic content</a:t>
            </a:r>
          </a:p>
          <a:p>
            <a:r>
              <a:rPr lang="en-US"/>
              <a:t>Improves application performance and scaling</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4727448" y="1524000"/>
            <a:ext cx="7026275" cy="4645152"/>
          </a:xfrm>
        </p:spPr>
        <p:txBody>
          <a:bodyPr/>
          <a:lstStyle/>
          <a:p>
            <a:r>
              <a:rPr lang="en-US"/>
              <a:t>Fast, global, and secure CDN service</a:t>
            </a:r>
          </a:p>
          <a:p>
            <a:r>
              <a:rPr lang="en-US"/>
              <a:t>Global network of edge locations and Regional edge caches</a:t>
            </a:r>
          </a:p>
          <a:p>
            <a:r>
              <a:rPr lang="en-US"/>
              <a:t>Self-service model </a:t>
            </a:r>
          </a:p>
          <a:p>
            <a:r>
              <a:rPr lang="en-US"/>
              <a:t>Pay-as-you-go pricing</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sz="quarter" idx="21"/>
          </p:nvPr>
        </p:nvPicPr>
        <p:blipFill>
          <a:blip r:embed="rId4">
            <a:extLst>
              <a:ext uri="{96DAC541-7B7A-43D3-8B79-37D633B846F1}">
                <asvg:svgBlip xmlns:asvg="http://schemas.microsoft.com/office/drawing/2016/SVG/main" r:embed="rId5"/>
              </a:ext>
            </a:extLst>
          </a:blip>
          <a:stretch>
            <a:fillRect/>
          </a:stretch>
        </p:blipFill>
        <p:spPr>
          <a:xfrm>
            <a:off x="841248" y="1527048"/>
            <a:ext cx="1371600" cy="1371600"/>
          </a:xfrm>
          <a:prstGeom prst="rect">
            <a:avLst/>
          </a:prstGeom>
        </p:spPr>
      </p:pic>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59</a:t>
            </a:fld>
            <a:endParaRPr lang="en-US" dirty="0"/>
          </a:p>
        </p:txBody>
      </p:sp>
      <p:sp>
        <p:nvSpPr>
          <p:cNvPr id="6" name="Title 5"/>
          <p:cNvSpPr>
            <a:spLocks noGrp="1"/>
          </p:cNvSpPr>
          <p:nvPr>
            <p:ph type="title"/>
          </p:nvPr>
        </p:nvSpPr>
        <p:spPr/>
        <p:txBody>
          <a:bodyPr/>
          <a:lstStyle/>
          <a:p>
            <a:r>
              <a:rPr lang="en-US"/>
              <a:t>Amazon CloudFront</a:t>
            </a:r>
          </a:p>
        </p:txBody>
      </p:sp>
      <p:sp>
        <p:nvSpPr>
          <p:cNvPr id="10" name="TextBox 9"/>
          <p:cNvSpPr txBox="1"/>
          <p:nvPr/>
        </p:nvSpPr>
        <p:spPr>
          <a:xfrm>
            <a:off x="866337" y="2895828"/>
            <a:ext cx="1314784" cy="646331"/>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0ADB50-81AC-AF11-3595-80C07D052EC4}"/>
              </a:ext>
            </a:extLst>
          </p:cNvPr>
          <p:cNvSpPr>
            <a:spLocks noGrp="1"/>
          </p:cNvSpPr>
          <p:nvPr>
            <p:ph type="sldNum" sz="quarter" idx="20"/>
          </p:nvPr>
        </p:nvSpPr>
        <p:spPr/>
        <p:txBody>
          <a:bodyPr/>
          <a:lstStyle/>
          <a:p>
            <a:fld id="{930176A1-BCF0-4712-97A6-6B495F55390B}" type="slidenum">
              <a:rPr lang="en-US" smtClean="0"/>
              <a:pPr/>
              <a:t>6</a:t>
            </a:fld>
            <a:endParaRPr lang="en-US" dirty="0"/>
          </a:p>
        </p:txBody>
      </p:sp>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 addresses</a:t>
            </a:r>
          </a:p>
        </p:txBody>
      </p:sp>
      <p:grpSp>
        <p:nvGrpSpPr>
          <p:cNvPr id="24" name="Group 23" descr="IP address format described in notes.">
            <a:extLst>
              <a:ext uri="{FF2B5EF4-FFF2-40B4-BE49-F238E27FC236}">
                <a16:creationId xmlns:a16="http://schemas.microsoft.com/office/drawing/2014/main" id="{B1FC5099-B137-4F33-9BD8-F96566D5ECE6}"/>
              </a:ext>
              <a:ext uri="{C183D7F6-B498-43B3-948B-1728B52AA6E4}">
                <adec:decorative xmlns:adec="http://schemas.microsoft.com/office/drawing/2017/decorative" val="0"/>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Tree>
    <p:custDataLst>
      <p:tags r:id="rId1"/>
    </p:custDataLst>
    <p:extLst>
      <p:ext uri="{BB962C8B-B14F-4D97-AF65-F5344CB8AC3E}">
        <p14:creationId xmlns:p14="http://schemas.microsoft.com/office/powerpoint/2010/main" val="1272185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43455A-DB4B-180B-FEC1-A01FE5147702}"/>
              </a:ext>
            </a:extLst>
          </p:cNvPr>
          <p:cNvSpPr>
            <a:spLocks noGrp="1"/>
          </p:cNvSpPr>
          <p:nvPr>
            <p:ph type="sldNum" sz="quarter" idx="20"/>
          </p:nvPr>
        </p:nvSpPr>
        <p:spPr/>
        <p:txBody>
          <a:bodyPr/>
          <a:lstStyle/>
          <a:p>
            <a:fld id="{930176A1-BCF0-4712-97A6-6B495F55390B}" type="slidenum">
              <a:rPr lang="en-US" smtClean="0"/>
              <a:pPr/>
              <a:t>60</a:t>
            </a:fld>
            <a:endParaRPr lang="en-US"/>
          </a:p>
        </p:txBody>
      </p:sp>
      <p:sp>
        <p:nvSpPr>
          <p:cNvPr id="7" name="Title 6"/>
          <p:cNvSpPr>
            <a:spLocks noGrp="1"/>
          </p:cNvSpPr>
          <p:nvPr>
            <p:ph type="title"/>
          </p:nvPr>
        </p:nvSpPr>
        <p:spPr/>
        <p:txBody>
          <a:bodyPr/>
          <a:lstStyle/>
          <a:p>
            <a:r>
              <a:rPr lang="en-US"/>
              <a:t>Amazon CloudFront infrastructure</a:t>
            </a:r>
          </a:p>
        </p:txBody>
      </p:sp>
      <p:sp>
        <p:nvSpPr>
          <p:cNvPr id="18" name="TextBox 17">
            <a:extLst>
              <a:ext uri="{FF2B5EF4-FFF2-40B4-BE49-F238E27FC236}">
                <a16:creationId xmlns:a16="http://schemas.microsoft.com/office/drawing/2014/main"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that CloudFront uses to serve popular content quickly to customers.</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a:latin typeface="Amazon Ember Light" panose="020B0403020204020204" pitchFamily="34" charset="0"/>
                <a:ea typeface="Amazon Ember Light" panose="020B0403020204020204" pitchFamily="34" charset="0"/>
                <a:cs typeface="Amazon Ember Light" panose="020B0403020204020204" pitchFamily="34" charset="0"/>
              </a:rPr>
              <a:t>Regional edge cache – </a:t>
            </a:r>
            <a:r>
              <a:rPr lang="en-US">
                <a:latin typeface="Amazon Ember Light" panose="020B0403020204020204" pitchFamily="34" charset="0"/>
                <a:ea typeface="Amazon Ember Light" panose="020B0403020204020204" pitchFamily="34" charset="0"/>
                <a:cs typeface="Amazon Ember Light" panose="020B0403020204020204" pitchFamily="34" charset="0"/>
              </a:rPr>
              <a:t>CloudFront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10032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61</a:t>
            </a:fld>
            <a:endParaRPr lang="en-US" dirty="0"/>
          </a:p>
        </p:txBody>
      </p:sp>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a:lstStyle/>
          <a:p>
            <a:r>
              <a:rPr lang="en-US"/>
              <a:t>Amazon CloudFront benefits</a:t>
            </a:r>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sz="quarter" idx="21"/>
          </p:nvPr>
        </p:nvSpPr>
        <p:spPr/>
        <p:txBody>
          <a:bodyPr/>
          <a:lstStyle/>
          <a:p>
            <a:pPr marL="460375" indent="-460375"/>
            <a:r>
              <a:rPr lang="en-US"/>
              <a:t>Fast and global</a:t>
            </a:r>
          </a:p>
          <a:p>
            <a:pPr marL="460375" indent="-460375"/>
            <a:r>
              <a:rPr lang="en-US"/>
              <a:t>Security at the edge</a:t>
            </a:r>
          </a:p>
          <a:p>
            <a:pPr marL="460375" indent="-460375"/>
            <a:r>
              <a:rPr lang="en-US"/>
              <a:t>Highly programmable</a:t>
            </a:r>
          </a:p>
          <a:p>
            <a:pPr marL="460375" indent="-460375"/>
            <a:r>
              <a:rPr lang="en-US"/>
              <a:t>Deeply integrated with AWS</a:t>
            </a:r>
          </a:p>
          <a:p>
            <a:pPr marL="460375" indent="-460375"/>
            <a:r>
              <a:rPr lang="en-US"/>
              <a:t>Cost-effective</a:t>
            </a:r>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62</a:t>
            </a:fld>
            <a:endParaRPr lang="en-US" dirty="0"/>
          </a:p>
        </p:txBody>
      </p:sp>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a:lstStyle/>
          <a:p>
            <a:r>
              <a:rPr lang="en-US"/>
              <a:t>Amazon CloudFront pricing</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sz="quarter" idx="21"/>
          </p:nvPr>
        </p:nvSpPr>
        <p:spPr/>
        <p:txBody>
          <a:bodyPr>
            <a:normAutofit lnSpcReduction="10000"/>
          </a:bodyPr>
          <a:lstStyle/>
          <a:p>
            <a:pPr marL="0" indent="0">
              <a:buNone/>
            </a:pPr>
            <a:r>
              <a:rPr lang="en-US" sz="2400">
                <a:solidFill>
                  <a:schemeClr val="accent6"/>
                </a:solidFill>
              </a:rPr>
              <a:t>Data transfer out</a:t>
            </a:r>
          </a:p>
          <a:p>
            <a:r>
              <a:rPr lang="en-US" sz="2400"/>
              <a:t>Charged for the volume of data transferred out from Amazon CloudFront edge location to the internet or to your origin.</a:t>
            </a:r>
          </a:p>
          <a:p>
            <a:pPr marL="0" indent="0">
              <a:buNone/>
            </a:pPr>
            <a:r>
              <a:rPr lang="en-US" sz="2400">
                <a:solidFill>
                  <a:schemeClr val="accent6"/>
                </a:solidFill>
              </a:rPr>
              <a:t>HTTP(S) requests</a:t>
            </a:r>
          </a:p>
          <a:p>
            <a:r>
              <a:rPr lang="en-US" sz="2400"/>
              <a:t>Charged for number of HTTP(S) requests.</a:t>
            </a:r>
          </a:p>
          <a:p>
            <a:pPr marL="0" indent="0">
              <a:buNone/>
            </a:pPr>
            <a:r>
              <a:rPr lang="en-US" sz="2400">
                <a:solidFill>
                  <a:schemeClr val="accent6"/>
                </a:solidFill>
              </a:rPr>
              <a:t>Invalidation requests</a:t>
            </a:r>
          </a:p>
          <a:p>
            <a:r>
              <a:rPr lang="en-US" sz="2400"/>
              <a:t>No additional charge for the first 1,000 paths that are requested for invalidation each month. Thereafter, $0.005 per path that is requested for invalidation.</a:t>
            </a:r>
          </a:p>
          <a:p>
            <a:pPr marL="0" indent="0">
              <a:buNone/>
            </a:pPr>
            <a:r>
              <a:rPr lang="en-US" sz="2400">
                <a:solidFill>
                  <a:schemeClr val="accent6"/>
                </a:solidFill>
              </a:rPr>
              <a:t>Dedicated IP custom SSL</a:t>
            </a:r>
          </a:p>
          <a:p>
            <a:r>
              <a:rPr lang="en-US" sz="2400"/>
              <a:t>$600 per month for each custom SSL certificate that is associated with one or more CloudFront distributions that use the Dedicated IP version of custom SSL certificate support.</a:t>
            </a:r>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63</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6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t>A CDN is a globally distributed system of caching servers that accelerates delivery of content.</a:t>
            </a:r>
          </a:p>
          <a:p>
            <a:r>
              <a:rPr lang="en-US"/>
              <a:t>Amazon CloudFront is a fast CDN service that securely delivers data, videos, applications, and APIs over a global infrastructure with low latency and high transfer speeds.</a:t>
            </a:r>
            <a:endParaRPr lang="en-US">
              <a:latin typeface="+mn-lt"/>
            </a:endParaRPr>
          </a:p>
          <a:p>
            <a:r>
              <a:rPr lang="en-US">
                <a:latin typeface="+mn-lt"/>
              </a:rPr>
              <a:t>Amazon CloudFront offers many benefits.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7840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5: Networking and Content Delivery</a:t>
            </a:r>
          </a:p>
          <a:p>
            <a:endParaRPr lang="en-US"/>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65</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normAutofit fontScale="92500" lnSpcReduction="10000"/>
          </a:bodyPr>
          <a:lstStyle/>
          <a:p>
            <a:pPr marL="0" indent="0">
              <a:spcBef>
                <a:spcPts val="900"/>
              </a:spcBef>
              <a:buNone/>
            </a:pPr>
            <a:r>
              <a:rPr lang="en-US"/>
              <a:t>In summary, in this module you learned how to:</a:t>
            </a:r>
            <a:endParaRPr lang="en-US">
              <a:latin typeface="+mn-lt"/>
            </a:endParaRPr>
          </a:p>
          <a:p>
            <a:pPr>
              <a:spcBef>
                <a:spcPts val="900"/>
              </a:spcBef>
            </a:pPr>
            <a:r>
              <a:rPr lang="en-US" sz="2400">
                <a:latin typeface="+mn-lt"/>
              </a:rPr>
              <a:t>Recognize the basics of networking</a:t>
            </a:r>
          </a:p>
          <a:p>
            <a:pPr>
              <a:spcBef>
                <a:spcPts val="900"/>
              </a:spcBef>
            </a:pPr>
            <a:r>
              <a:rPr lang="en-US" sz="2400">
                <a:latin typeface="+mn-lt"/>
              </a:rPr>
              <a:t>Describe virtual networking in the cloud with Amazon VPC</a:t>
            </a:r>
          </a:p>
          <a:p>
            <a:pPr>
              <a:spcBef>
                <a:spcPts val="900"/>
              </a:spcBef>
            </a:pPr>
            <a:r>
              <a:rPr lang="en-US" sz="2400">
                <a:latin typeface="+mn-lt"/>
              </a:rPr>
              <a:t>Label a network diagram</a:t>
            </a:r>
          </a:p>
          <a:p>
            <a:pPr>
              <a:spcBef>
                <a:spcPts val="900"/>
              </a:spcBef>
            </a:pPr>
            <a:r>
              <a:rPr lang="en-US" sz="2400">
                <a:latin typeface="+mn-lt"/>
              </a:rPr>
              <a:t>Design a basic VPC architecture</a:t>
            </a:r>
          </a:p>
          <a:p>
            <a:pPr>
              <a:spcBef>
                <a:spcPts val="900"/>
              </a:spcBef>
            </a:pPr>
            <a:r>
              <a:rPr lang="en-US" sz="2400">
                <a:latin typeface="+mn-lt"/>
              </a:rPr>
              <a:t>Indicate the steps to build a VPC</a:t>
            </a:r>
          </a:p>
          <a:p>
            <a:pPr>
              <a:spcBef>
                <a:spcPts val="900"/>
              </a:spcBef>
            </a:pPr>
            <a:r>
              <a:rPr lang="en-US" sz="2400">
                <a:latin typeface="+mn-lt"/>
              </a:rPr>
              <a:t>Identify security groups</a:t>
            </a:r>
          </a:p>
          <a:p>
            <a:pPr>
              <a:spcBef>
                <a:spcPts val="900"/>
              </a:spcBef>
            </a:pPr>
            <a:r>
              <a:rPr lang="en-US" sz="2400">
                <a:latin typeface="+mn-lt"/>
              </a:rPr>
              <a:t>Create your own VPC and added additional components to it to produce a customized network</a:t>
            </a:r>
          </a:p>
          <a:p>
            <a:pPr>
              <a:spcBef>
                <a:spcPts val="900"/>
              </a:spcBef>
            </a:pPr>
            <a:r>
              <a:rPr lang="en-US" sz="2400">
                <a:latin typeface="+mn-lt"/>
              </a:rPr>
              <a:t>Identify the fundamentals of Amazon Route 53</a:t>
            </a:r>
          </a:p>
          <a:p>
            <a:pPr>
              <a:spcBef>
                <a:spcPts val="900"/>
              </a:spcBef>
            </a:pPr>
            <a:r>
              <a:rPr lang="en-US" sz="2400">
                <a:latin typeface="+mn-lt"/>
              </a:rPr>
              <a:t>Recognize the benefits of Amazon CloudFront</a:t>
            </a:r>
            <a:endParaRPr lang="en-US">
              <a:latin typeface="+mn-lt"/>
            </a:endParaRPr>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2AB52E-4950-41A2-4CE2-5B8656D352E7}"/>
              </a:ext>
            </a:extLst>
          </p:cNvPr>
          <p:cNvSpPr>
            <a:spLocks noGrp="1"/>
          </p:cNvSpPr>
          <p:nvPr>
            <p:ph type="sldNum" sz="quarter" idx="20"/>
          </p:nvPr>
        </p:nvSpPr>
        <p:spPr/>
        <p:txBody>
          <a:bodyPr/>
          <a:lstStyle/>
          <a:p>
            <a:fld id="{930176A1-BCF0-4712-97A6-6B495F55390B}" type="slidenum">
              <a:rPr lang="en-US" smtClean="0"/>
              <a:pPr/>
              <a:t>66</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957226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67</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Which AWS networking service enables a company to create a virtual network within AWS?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AWS Config</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Route 53</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AWS Direct Connect</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VPC</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68</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a:t>Which AWS networking service enables a company to create a virtual network within AWS?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“AWS networking service” and “create a virtual network”. </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D.</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69</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fontScale="92500" lnSpcReduction="20000"/>
          </a:bodyPr>
          <a:lstStyle/>
          <a:p>
            <a:r>
              <a:rPr lang="en-US" dirty="0"/>
              <a:t>Amazon VPC Overview </a:t>
            </a:r>
            <a:r>
              <a:rPr lang="en-US" dirty="0" err="1"/>
              <a:t>pag</a:t>
            </a:r>
            <a:r>
              <a:rPr lang="en-US" dirty="0"/>
              <a:t>: </a:t>
            </a:r>
            <a:r>
              <a:rPr lang="en-US" dirty="0">
                <a:latin typeface="+mn-lt"/>
                <a:hlinkClick r:id="" action="ppaction://noaction"/>
              </a:rPr>
              <a:t>https://docs.aws.amazon.com/vpc/latest/userguide/what-is-amazon-vpc.html</a:t>
            </a:r>
          </a:p>
          <a:p>
            <a:r>
              <a:rPr lang="en-US" dirty="0"/>
              <a:t>Amazon Virtual Private Cloud Connectivity Options </a:t>
            </a:r>
            <a:r>
              <a:rPr lang="en-US" dirty="0">
                <a:latin typeface="+mn-lt"/>
              </a:rPr>
              <a:t>whitepaper: </a:t>
            </a:r>
            <a:r>
              <a:rPr lang="en-US" dirty="0">
                <a:latin typeface="+mn-lt"/>
                <a:hlinkClick r:id="rId4"/>
              </a:rPr>
              <a:t>https://docs.aws.amazon.com/whitepapers/latest/aws-vpc-connectivity-options/introduction.html</a:t>
            </a:r>
            <a:r>
              <a:rPr lang="en-US" dirty="0">
                <a:latin typeface="+mn-lt"/>
              </a:rPr>
              <a:t> </a:t>
            </a:r>
          </a:p>
          <a:p>
            <a:r>
              <a:rPr lang="en-US" dirty="0">
                <a:latin typeface="+mn-lt"/>
              </a:rPr>
              <a:t>One to Many: Evolving VPC Design AWS Architecture blog post: </a:t>
            </a:r>
            <a:r>
              <a:rPr lang="en-US" dirty="0">
                <a:latin typeface="+mn-lt"/>
                <a:hlinkClick r:id="rId5"/>
              </a:rPr>
              <a:t>https://aws.amazon.com/blogs/architecture/one-to-many-evolving-vpc-design/</a:t>
            </a:r>
            <a:r>
              <a:rPr lang="en-US" dirty="0">
                <a:latin typeface="+mn-lt"/>
              </a:rPr>
              <a:t> </a:t>
            </a:r>
          </a:p>
          <a:p>
            <a:r>
              <a:rPr lang="en-US" dirty="0">
                <a:latin typeface="+mn-lt"/>
              </a:rPr>
              <a:t>Amazon VPC User Guide: </a:t>
            </a:r>
            <a:r>
              <a:rPr lang="en-US" dirty="0">
                <a:latin typeface="+mn-lt"/>
                <a:hlinkClick r:id="rId6"/>
              </a:rPr>
              <a:t>https://docs.aws.amazon.com/vpc/latest/userguide/what-is-amazon-vpc.html</a:t>
            </a:r>
            <a:r>
              <a:rPr lang="en-US" dirty="0">
                <a:latin typeface="+mn-lt"/>
              </a:rPr>
              <a:t> </a:t>
            </a:r>
          </a:p>
          <a:p>
            <a:r>
              <a:rPr lang="en-US" dirty="0">
                <a:latin typeface="+mn-lt"/>
              </a:rPr>
              <a:t>Amazon CloudFront overview page: </a:t>
            </a:r>
            <a:r>
              <a:rPr lang="en-US" dirty="0">
                <a:latin typeface="+mn-lt"/>
                <a:hlinkClick r:id="rId7"/>
              </a:rPr>
              <a:t>https://aws.amazon.com/cloudfront/?nc=sn&amp;loc=1</a:t>
            </a:r>
            <a:endParaRPr lang="en-US" dirty="0">
              <a:latin typeface="+mn-lt"/>
            </a:endParaRPr>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IPv4 and IPv6 addresses</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60" y="2694711"/>
            <a:ext cx="5097870" cy="523220"/>
          </a:xfrm>
          <a:prstGeom prst="rect">
            <a:avLst/>
          </a:prstGeom>
          <a:noFill/>
        </p:spPr>
        <p:txBody>
          <a:bodyPr wrap="none" rtlCol="0">
            <a:spAutoFit/>
          </a:bodyPr>
          <a:lstStyle/>
          <a:p>
            <a:r>
              <a:rPr lang="en-US" sz="28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IPv4 (32-bit) address</a:t>
            </a: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60" y="3977663"/>
            <a:ext cx="10698480" cy="954107"/>
          </a:xfrm>
          <a:prstGeom prst="rect">
            <a:avLst/>
          </a:prstGeom>
          <a:noFill/>
        </p:spPr>
        <p:txBody>
          <a:bodyPr wrap="square" rtlCol="0">
            <a:spAutoFit/>
          </a:bodyPr>
          <a:lstStyle/>
          <a:p>
            <a:r>
              <a:rPr lang="en-US" sz="28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IPv6 (128-bit) address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mj-lt"/>
                <a:ea typeface="Amazon Ember" panose="020B0603020204020204" pitchFamily="34" charset="0"/>
                <a:cs typeface="Amazon Ember" panose="020B0603020204020204" pitchFamily="34" charset="0"/>
              </a:rPr>
              <a:t>2600:1f18:22ba:8c00:ba86:a05e:a5ba:00FF</a:t>
            </a:r>
          </a:p>
        </p:txBody>
      </p:sp>
      <p:sp>
        <p:nvSpPr>
          <p:cNvPr id="4" name="Slide Number Placeholder 3">
            <a:extLst>
              <a:ext uri="{FF2B5EF4-FFF2-40B4-BE49-F238E27FC236}">
                <a16:creationId xmlns:a16="http://schemas.microsoft.com/office/drawing/2014/main" id="{341F68C4-5D5F-E62B-3417-8893DCCA636B}"/>
              </a:ext>
            </a:extLst>
          </p:cNvPr>
          <p:cNvSpPr>
            <a:spLocks noGrp="1"/>
          </p:cNvSpPr>
          <p:nvPr>
            <p:ph type="sldNum" sz="quarter" idx="20"/>
          </p:nvPr>
        </p:nvSpPr>
        <p:spPr/>
        <p:txBody>
          <a:bodyPr/>
          <a:lstStyle/>
          <a:p>
            <a:fld id="{930176A1-BCF0-4712-97A6-6B495F55390B}" type="slidenum">
              <a:rPr lang="en-US" smtClean="0"/>
              <a:pPr/>
              <a:t>7</a:t>
            </a:fld>
            <a:endParaRPr lang="en-US"/>
          </a:p>
        </p:txBody>
      </p:sp>
    </p:spTree>
    <p:custDataLst>
      <p:tags r:id="rId1"/>
    </p:custDataLst>
    <p:extLst>
      <p:ext uri="{BB962C8B-B14F-4D97-AF65-F5344CB8AC3E}">
        <p14:creationId xmlns:p14="http://schemas.microsoft.com/office/powerpoint/2010/main" val="1386431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70</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253571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4132A9D-CAD7-D6CB-98F5-00277DC337F8}"/>
              </a:ext>
            </a:extLst>
          </p:cNvPr>
          <p:cNvSpPr>
            <a:spLocks noGrp="1"/>
          </p:cNvSpPr>
          <p:nvPr>
            <p:ph type="sldNum" sz="quarter" idx="20"/>
          </p:nvPr>
        </p:nvSpPr>
        <p:spPr/>
        <p:txBody>
          <a:bodyPr/>
          <a:lstStyle/>
          <a:p>
            <a:fld id="{930176A1-BCF0-4712-97A6-6B495F55390B}" type="slidenum">
              <a:rPr lang="en-US" smtClean="0"/>
              <a:pPr/>
              <a:t>8</a:t>
            </a:fld>
            <a:endParaRPr lang="en-US"/>
          </a:p>
        </p:txBody>
      </p:sp>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a:lstStyle/>
          <a:p>
            <a:r>
              <a:rPr lang="en-US"/>
              <a:t>Classless Inter-Domain Routing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63523" y="1467408"/>
            <a:ext cx="12064955" cy="4174987"/>
            <a:chOff x="18595" y="1467408"/>
            <a:chExt cx="12064955"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895505" y="1467408"/>
              <a:ext cx="5429692" cy="523220"/>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Network identifier (routing prefix)</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578748" y="1467408"/>
              <a:ext cx="2416046" cy="523220"/>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Host identifier</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494572C-199F-4905-8C48-99A33AF4AF79}"/>
                </a:ext>
              </a:extLst>
            </p:cNvPr>
            <p:cNvSpPr txBox="1"/>
            <p:nvPr/>
          </p:nvSpPr>
          <p:spPr>
            <a:xfrm>
              <a:off x="7618786" y="4104142"/>
              <a:ext cx="2305439" cy="954107"/>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00000000 </a:t>
              </a:r>
              <a:br>
                <a:rPr lang="en-US" sz="2800">
                  <a:latin typeface="Amazon Ember" panose="020B0603020204020204" pitchFamily="34" charset="0"/>
                  <a:ea typeface="Amazon Ember" panose="020B0603020204020204" pitchFamily="34" charset="0"/>
                  <a:cs typeface="Amazon Ember" panose="020B0603020204020204" pitchFamily="34" charset="0"/>
                </a:rPr>
              </a:br>
              <a:r>
                <a:rPr lang="en-US" sz="2800">
                  <a:latin typeface="Amazon Ember" panose="020B0603020204020204" pitchFamily="34" charset="0"/>
                  <a:ea typeface="Amazon Ember" panose="020B0603020204020204" pitchFamily="34" charset="0"/>
                  <a:cs typeface="Amazon Ember" panose="020B0603020204020204" pitchFamily="34" charset="0"/>
                </a:rPr>
                <a:t>to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32264" y="3421368"/>
              <a:ext cx="1651286" cy="1015663"/>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Tells you how</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many bits are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grpSp>
    </p:spTree>
    <p:custDataLst>
      <p:tags r:id="rId1"/>
    </p:custDataLst>
    <p:extLst>
      <p:ext uri="{BB962C8B-B14F-4D97-AF65-F5344CB8AC3E}">
        <p14:creationId xmlns:p14="http://schemas.microsoft.com/office/powerpoint/2010/main" val="155913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63A741-08AC-0303-9BF0-2402004026AC}"/>
              </a:ext>
            </a:extLst>
          </p:cNvPr>
          <p:cNvSpPr>
            <a:spLocks noGrp="1"/>
          </p:cNvSpPr>
          <p:nvPr>
            <p:ph type="sldNum" sz="quarter" idx="20"/>
          </p:nvPr>
        </p:nvSpPr>
        <p:spPr/>
        <p:txBody>
          <a:bodyPr/>
          <a:lstStyle/>
          <a:p>
            <a:fld id="{930176A1-BCF0-4712-97A6-6B495F55390B}" type="slidenum">
              <a:rPr lang="en-US" smtClean="0"/>
              <a:pPr/>
              <a:t>9</a:t>
            </a:fld>
            <a:endParaRPr lang="en-US"/>
          </a:p>
        </p:txBody>
      </p:sp>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a:normAutofit/>
          </a:bodyPr>
          <a:lstStyle/>
          <a:p>
            <a:r>
              <a:rPr lang="en-US"/>
              <a:t>Open Systems Interconnection (OSI) model</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extLst>
              <p:ext uri="{D42A27DB-BD31-4B8C-83A1-F6EECF244321}">
                <p14:modId xmlns:p14="http://schemas.microsoft.com/office/powerpoint/2010/main" val="4013845061"/>
              </p:ext>
            </p:extLst>
          </p:nvPr>
        </p:nvGraphicFramePr>
        <p:xfrm>
          <a:off x="267838" y="1488275"/>
          <a:ext cx="11656324" cy="4904153"/>
        </p:xfrm>
        <a:graphic>
          <a:graphicData uri="http://schemas.openxmlformats.org/drawingml/2006/table">
            <a:tbl>
              <a:tblPr firstRow="1" bandRow="1"/>
              <a:tblGrid>
                <a:gridCol w="1582227">
                  <a:extLst>
                    <a:ext uri="{9D8B030D-6E8A-4147-A177-3AD203B41FA5}">
                      <a16:colId xmlns:a16="http://schemas.microsoft.com/office/drawing/2014/main" val="20000"/>
                    </a:ext>
                  </a:extLst>
                </a:gridCol>
                <a:gridCol w="1148723">
                  <a:extLst>
                    <a:ext uri="{9D8B030D-6E8A-4147-A177-3AD203B41FA5}">
                      <a16:colId xmlns:a16="http://schemas.microsoft.com/office/drawing/2014/main" val="20001"/>
                    </a:ext>
                  </a:extLst>
                </a:gridCol>
                <a:gridCol w="6574062">
                  <a:extLst>
                    <a:ext uri="{9D8B030D-6E8A-4147-A177-3AD203B41FA5}">
                      <a16:colId xmlns:a16="http://schemas.microsoft.com/office/drawing/2014/main" val="20002"/>
                    </a:ext>
                  </a:extLst>
                </a:gridCol>
                <a:gridCol w="2351312">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Layer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Number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Function</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Protocol/Address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a:solidFill>
                            <a:srgbClr val="232F3E"/>
                          </a:solidFill>
                          <a:latin typeface="+mj-lt"/>
                          <a:ea typeface="Amazon Ember Light" panose="020B0403020204020204" pitchFamily="34" charset="0"/>
                          <a:cs typeface="Amazon Ember Light" panose="020B0403020204020204" pitchFamily="34" charset="0"/>
                        </a:rPr>
                        <a:t>Application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a:solidFill>
                            <a:srgbClr val="232F3E"/>
                          </a:solidFill>
                          <a:latin typeface="+mj-lt"/>
                          <a:ea typeface="Amazon Ember Light" panose="020B0403020204020204" pitchFamily="34" charset="0"/>
                          <a:cs typeface="Amazon Ember Light" panose="020B0403020204020204" pitchFamily="34" charset="0"/>
                        </a:rPr>
                        <a:t>Means for an application to access a computer network</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Presentation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Ensures that the application layer can read the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Encryption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ASCI,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Session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Enables orderly exchange of data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Transport</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Provides protocols to support host-to-host communication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Network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Routing and packet forwarding (routers)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Data link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Transfer data in the same LAN network (hubs and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Physical</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Transmission and reception of raw bitstreams over a physical medium</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Signals (1s and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Tree>
    <p:custDataLst>
      <p:tags r:id="rId1"/>
    </p:custDataLst>
    <p:extLst>
      <p:ext uri="{BB962C8B-B14F-4D97-AF65-F5344CB8AC3E}">
        <p14:creationId xmlns:p14="http://schemas.microsoft.com/office/powerpoint/2010/main" val="2912226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7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 ds:uri="http://schemas.microsoft.com/office/2006/metadata/properties"/>
    <ds:schemaRef ds:uri="http://purl.org/dc/elements/1.1/"/>
    <ds:schemaRef ds:uri="3203751e-7f26-4ef4-9d45-82e84d52b1db"/>
    <ds:schemaRef ds:uri="http://purl.org/dc/te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410</TotalTime>
  <Words>12799</Words>
  <Application>Microsoft Office PowerPoint</Application>
  <PresentationFormat>Widescreen</PresentationFormat>
  <Paragraphs>1249</Paragraphs>
  <Slides>70</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Amazon Ember</vt:lpstr>
      <vt:lpstr>Amazon Ember Heavy</vt:lpstr>
      <vt:lpstr>Amazon Ember Light</vt:lpstr>
      <vt:lpstr>Arial</vt:lpstr>
      <vt:lpstr>Calibri</vt:lpstr>
      <vt:lpstr>Helvetica Neue</vt:lpstr>
      <vt:lpstr>Lucida Console</vt:lpstr>
      <vt:lpstr>Verdana</vt:lpstr>
      <vt:lpstr>4_TC-2022-OneBrand</vt:lpstr>
      <vt:lpstr>Module 5: Networking and Content Delivery</vt:lpstr>
      <vt:lpstr>Module overview</vt:lpstr>
      <vt:lpstr>Module objectives</vt:lpstr>
      <vt:lpstr>Section 1: Networking basics</vt:lpstr>
      <vt:lpstr>Networks</vt:lpstr>
      <vt:lpstr>IP addresses</vt:lpstr>
      <vt:lpstr>IPv4 and IPv6 addresses</vt:lpstr>
      <vt:lpstr>Classless Inter-Domain Routing (CIDR)</vt:lpstr>
      <vt:lpstr>Open Systems Interconnection (OSI) model</vt:lpstr>
      <vt:lpstr>Section 2: Amazon VPC</vt:lpstr>
      <vt:lpstr>Amazon VPC</vt:lpstr>
      <vt:lpstr>VPCs and subnets</vt:lpstr>
      <vt:lpstr>IP addressing</vt:lpstr>
      <vt:lpstr>Reserved IP addresses</vt:lpstr>
      <vt:lpstr>Public IP address types</vt:lpstr>
      <vt:lpstr>Elastic network interface</vt:lpstr>
      <vt:lpstr>Route tables and routes</vt:lpstr>
      <vt:lpstr>Section 2 key takeaways</vt:lpstr>
      <vt:lpstr>Section 3: VPC networking</vt:lpstr>
      <vt:lpstr>Internet gateway</vt:lpstr>
      <vt:lpstr>Network address translation (NAT) gateway</vt:lpstr>
      <vt:lpstr>VPC sharing</vt:lpstr>
      <vt:lpstr>VPC peering</vt:lpstr>
      <vt:lpstr>AWS Site-to-Site VPN</vt:lpstr>
      <vt:lpstr>AWS Direct Connect</vt:lpstr>
      <vt:lpstr>VPC endpoints</vt:lpstr>
      <vt:lpstr>AWS Transit Gateway</vt:lpstr>
      <vt:lpstr>Activity: Label this network diagram</vt:lpstr>
      <vt:lpstr>Activity: Solution</vt:lpstr>
      <vt:lpstr>Recorded Amazon VPC demonstration</vt:lpstr>
      <vt:lpstr>Section 3 key takeaways</vt:lpstr>
      <vt:lpstr>Section 4: VPC security</vt:lpstr>
      <vt:lpstr>Security groups (1 of 2)</vt:lpstr>
      <vt:lpstr>Security groups (2 of 2)</vt:lpstr>
      <vt:lpstr>Custom security group examples</vt:lpstr>
      <vt:lpstr>Network access control lists (network ACLs 1 of 2)</vt:lpstr>
      <vt:lpstr>Network access control lists (network ACLs 2 of 2)</vt:lpstr>
      <vt:lpstr>Custom network ACLs examples</vt:lpstr>
      <vt:lpstr>Security groups versus network ACLs</vt:lpstr>
      <vt:lpstr>Activity: Design a VPC</vt:lpstr>
      <vt:lpstr>Section 4 key takeaways</vt:lpstr>
      <vt:lpstr>Lab 2:  Build Your VPC and Launch a Web Server</vt:lpstr>
      <vt:lpstr>Lab 2: Scenario</vt:lpstr>
      <vt:lpstr>Lab 2: Tasks</vt:lpstr>
      <vt:lpstr>Lab 2: Final product</vt:lpstr>
      <vt:lpstr>Begin Lab 2: Build Your VPC and Launch a Web Server </vt:lpstr>
      <vt:lpstr>Lab debrief:  Key takeaways</vt:lpstr>
      <vt:lpstr>Section 5: Amazon Route 53</vt:lpstr>
      <vt:lpstr>Amazon Route 53</vt:lpstr>
      <vt:lpstr>Amazon Route 53 DNS resolution</vt:lpstr>
      <vt:lpstr>Amazon Route 53 supported routing</vt:lpstr>
      <vt:lpstr>Use case: Multi-region deployment</vt:lpstr>
      <vt:lpstr>Amazon Route 53 DNS failover</vt:lpstr>
      <vt:lpstr>DNS failover for a multi-tiered web application</vt:lpstr>
      <vt:lpstr>Section 5 key takeaways</vt:lpstr>
      <vt:lpstr>Section 6: Amazon CloudFront</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cp:lastPrinted>2022-05-17T20:08:37Z</cp:lastPrinted>
  <dcterms:created xsi:type="dcterms:W3CDTF">2022-03-28T19:31:41Z</dcterms:created>
  <dcterms:modified xsi:type="dcterms:W3CDTF">2022-12-05T16:35:48Z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